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5715000" type="screen16x10"/>
  <p:notesSz cx="7559675" cy="10691813"/>
  <p:embeddedFontLst>
    <p:embeddedFont>
      <p:font typeface="Roboto" charset="0"/>
      <p:regular r:id="rId21"/>
      <p:bold r:id="rId22"/>
      <p:italic r:id="rId23"/>
      <p:boldItalic r:id="rId24"/>
    </p:embeddedFont>
    <p:embeddedFont>
      <p:font typeface="Montserrat Light" charset="-52"/>
      <p:regular r:id="rId25"/>
      <p:bold r:id="rId26"/>
      <p:italic r:id="rId27"/>
      <p:boldItalic r:id="rId28"/>
    </p:embeddedFont>
    <p:embeddedFont>
      <p:font typeface="Montserrat Medium" charset="-52"/>
      <p:regular r:id="rId29"/>
      <p:bold r:id="rId30"/>
      <p:italic r:id="rId31"/>
      <p:boldItalic r:id="rId32"/>
    </p:embeddedFont>
    <p:embeddedFont>
      <p:font typeface="Montserrat" charset="-52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4030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5cc602a569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5cc602a569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cc602a569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cc602a569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ed73724ad_5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ed73724ad_5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dc98c95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dc98c95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f6760cb1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f6760cb1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6e8e66a0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6e8e66a0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6e8e66a03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6e8e66a03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6e8e66a0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6e8e66a03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7239ad90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7239ad90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ede7ae9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ede7ae9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ed9f5bc2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7ed9f5bc2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ede7ae9c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ede7ae9c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cc602a569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cc602a569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cc602a569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cc602a569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cc602a5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cc602a5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c98c95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c98c95f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dc98c95f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dc98c95f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dc98c95f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083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dc98c95f9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азовый">
  <p:cSld name="CUSTOM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769700" y="495000"/>
            <a:ext cx="7697100" cy="8472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9700" y="1342200"/>
            <a:ext cx="7697100" cy="7278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769700" y="2070000"/>
            <a:ext cx="7697100" cy="19557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 Medium"/>
              <a:buChar char="●"/>
              <a:defRPr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 Medium"/>
              <a:buChar char="○"/>
              <a:defRPr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 Medium"/>
              <a:buChar char="■"/>
              <a:defRPr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 Medium"/>
              <a:buChar char="●"/>
              <a:defRPr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 Medium"/>
              <a:buChar char="○"/>
              <a:defRPr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 Medium"/>
              <a:buChar char="■"/>
              <a:defRPr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 Medium"/>
              <a:buChar char="●"/>
              <a:defRPr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 Medium"/>
              <a:buChar char="○"/>
              <a:defRPr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56C6"/>
              </a:buClr>
              <a:buSzPts val="1200"/>
              <a:buFont typeface="Montserrat Medium"/>
              <a:buChar char="■"/>
              <a:defRPr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3"/>
          </p:nvPr>
        </p:nvSpPr>
        <p:spPr>
          <a:xfrm>
            <a:off x="769700" y="4025700"/>
            <a:ext cx="7697100" cy="12024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9845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29845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29845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29845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29845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29845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29845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298450">
              <a:spcBef>
                <a:spcPts val="400"/>
              </a:spcBef>
              <a:spcAft>
                <a:spcPts val="40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CUSTOM_1">
    <p:bg>
      <p:bgPr>
        <a:solidFill>
          <a:srgbClr val="0056C6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69700" y="3753625"/>
            <a:ext cx="7718700" cy="13824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75950" y="2795100"/>
            <a:ext cx="7690800" cy="958800"/>
          </a:xfrm>
          <a:prstGeom prst="rect">
            <a:avLst/>
          </a:prstGeom>
        </p:spPr>
        <p:txBody>
          <a:bodyPr spcFirstLastPara="1" wrap="square" lIns="72850" tIns="72850" rIns="72850" bIns="7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spcBef>
                <a:spcPts val="400"/>
              </a:spcBef>
              <a:spcAft>
                <a:spcPts val="40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шки">
  <p:cSld name="CUSTOM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69603" y="1305225"/>
            <a:ext cx="1924200" cy="774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40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40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40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40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40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40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40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400"/>
              </a:spcBef>
              <a:spcAft>
                <a:spcPts val="4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69700" y="2079225"/>
            <a:ext cx="1924200" cy="1581000"/>
          </a:xfrm>
          <a:prstGeom prst="rect">
            <a:avLst/>
          </a:prstGeom>
        </p:spPr>
        <p:txBody>
          <a:bodyPr spcFirstLastPara="1" wrap="square" lIns="91425" tIns="91425" rIns="360000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298450" rtl="0">
              <a:spcBef>
                <a:spcPts val="400"/>
              </a:spcBef>
              <a:spcAft>
                <a:spcPts val="40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 idx="2"/>
          </p:nvPr>
        </p:nvSpPr>
        <p:spPr>
          <a:xfrm>
            <a:off x="2693903" y="1305225"/>
            <a:ext cx="1924200" cy="774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3"/>
          </p:nvPr>
        </p:nvSpPr>
        <p:spPr>
          <a:xfrm>
            <a:off x="2694000" y="2079225"/>
            <a:ext cx="1924200" cy="1581000"/>
          </a:xfrm>
          <a:prstGeom prst="rect">
            <a:avLst/>
          </a:prstGeom>
        </p:spPr>
        <p:txBody>
          <a:bodyPr spcFirstLastPara="1" wrap="square" lIns="91425" tIns="91425" rIns="360000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298450" rtl="0">
              <a:spcBef>
                <a:spcPts val="400"/>
              </a:spcBef>
              <a:spcAft>
                <a:spcPts val="40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 idx="4"/>
          </p:nvPr>
        </p:nvSpPr>
        <p:spPr>
          <a:xfrm>
            <a:off x="4618203" y="1305225"/>
            <a:ext cx="1924200" cy="774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5"/>
          </p:nvPr>
        </p:nvSpPr>
        <p:spPr>
          <a:xfrm>
            <a:off x="4618300" y="2079225"/>
            <a:ext cx="1924200" cy="1581000"/>
          </a:xfrm>
          <a:prstGeom prst="rect">
            <a:avLst/>
          </a:prstGeom>
        </p:spPr>
        <p:txBody>
          <a:bodyPr spcFirstLastPara="1" wrap="square" lIns="91425" tIns="91425" rIns="360000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298450" rtl="0">
              <a:spcBef>
                <a:spcPts val="400"/>
              </a:spcBef>
              <a:spcAft>
                <a:spcPts val="40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6"/>
          </p:nvPr>
        </p:nvSpPr>
        <p:spPr>
          <a:xfrm>
            <a:off x="6542503" y="1305225"/>
            <a:ext cx="1924200" cy="774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7"/>
          </p:nvPr>
        </p:nvSpPr>
        <p:spPr>
          <a:xfrm>
            <a:off x="6542600" y="2079225"/>
            <a:ext cx="1924200" cy="1581000"/>
          </a:xfrm>
          <a:prstGeom prst="rect">
            <a:avLst/>
          </a:prstGeom>
        </p:spPr>
        <p:txBody>
          <a:bodyPr spcFirstLastPara="1" wrap="square" lIns="91425" tIns="91425" rIns="360000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●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298450" rtl="0">
              <a:spcBef>
                <a:spcPts val="400"/>
              </a:spcBef>
              <a:spcAft>
                <a:spcPts val="0"/>
              </a:spcAft>
              <a:buClr>
                <a:srgbClr val="2F3943"/>
              </a:buClr>
              <a:buSzPts val="1100"/>
              <a:buFont typeface="Montserrat Medium"/>
              <a:buChar char="○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298450" rtl="0">
              <a:spcBef>
                <a:spcPts val="400"/>
              </a:spcBef>
              <a:spcAft>
                <a:spcPts val="400"/>
              </a:spcAft>
              <a:buClr>
                <a:srgbClr val="2F3943"/>
              </a:buClr>
              <a:buSzPts val="1100"/>
              <a:buFont typeface="Montserrat Medium"/>
              <a:buChar char="■"/>
              <a:defRPr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">
  <p:cSld name="CUSTOM_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69700" y="495000"/>
            <a:ext cx="3855600" cy="1575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769700" y="2070000"/>
            <a:ext cx="3855600" cy="5622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769700" y="2632200"/>
            <a:ext cx="3855600" cy="25878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○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■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○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■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○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A1621"/>
              </a:buClr>
              <a:buSzPts val="1400"/>
              <a:buFont typeface="Montserrat Medium"/>
              <a:buChar char="■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 Правый">
  <p:cSld name="CUSTOM_3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57200" y="495000"/>
            <a:ext cx="3855600" cy="1575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defRPr sz="29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757200" y="2070000"/>
            <a:ext cx="3855600" cy="5622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defRPr sz="1900">
                <a:solidFill>
                  <a:srgbClr val="0056C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757200" y="2632200"/>
            <a:ext cx="3855600" cy="25878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○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■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○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■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○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A1621"/>
              </a:buClr>
              <a:buSzPts val="1400"/>
              <a:buFont typeface="Montserrat Medium"/>
              <a:buChar char="■"/>
              <a:defRPr sz="1400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69700" y="495000"/>
            <a:ext cx="76971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9700" y="2070000"/>
            <a:ext cx="7697100" cy="29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>
            <a:lvl1pPr marL="457200" lvl="0" indent="-3048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"/>
              <a:buChar char="●"/>
              <a:defRPr sz="1200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"/>
              <a:buChar char="○"/>
              <a:defRPr sz="1200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"/>
              <a:buChar char="■"/>
              <a:defRPr sz="1200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"/>
              <a:buChar char="●"/>
              <a:defRPr sz="1200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"/>
              <a:buChar char="○"/>
              <a:defRPr sz="1200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"/>
              <a:buChar char="■"/>
              <a:defRPr sz="1200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"/>
              <a:buChar char="●"/>
              <a:defRPr sz="1200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56C6"/>
              </a:buClr>
              <a:buSzPts val="1200"/>
              <a:buFont typeface="Montserrat"/>
              <a:buChar char="○"/>
              <a:defRPr sz="1200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Clr>
                <a:srgbClr val="0056C6"/>
              </a:buClr>
              <a:buSzPts val="1200"/>
              <a:buFont typeface="Montserrat"/>
              <a:buChar char="■"/>
              <a:defRPr sz="1200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12">
          <p15:clr>
            <a:srgbClr val="F06B4A"/>
          </p15:clr>
        </p15:guide>
        <p15:guide id="2" pos="485">
          <p15:clr>
            <a:srgbClr val="F06B4A"/>
          </p15:clr>
        </p15:guide>
        <p15:guide id="3" pos="5333">
          <p15:clr>
            <a:srgbClr val="F06B4A"/>
          </p15:clr>
        </p15:guide>
        <p15:guide id="4" orient="horz" pos="3288">
          <p15:clr>
            <a:srgbClr val="F06B4A"/>
          </p15:clr>
        </p15:guide>
        <p15:guide id="5" orient="horz" pos="1304">
          <p15:clr>
            <a:srgbClr val="F06B4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bl.mb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bl.mb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bl.mb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bl.mb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bl.mba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6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hyperlink" Target="http://mbl.mba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75950" y="2821250"/>
            <a:ext cx="7690800" cy="958800"/>
          </a:xfrm>
          <a:prstGeom prst="rect">
            <a:avLst/>
          </a:prstGeom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«Сетевой проект школ Октябрьского района»</a:t>
            </a: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769700" y="4874675"/>
            <a:ext cx="7718700" cy="8403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 dirty="0" smtClean="0"/>
              <a:t>2020</a:t>
            </a:r>
            <a:endParaRPr dirty="0"/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r="-5932"/>
          <a:stretch/>
        </p:blipFill>
        <p:spPr>
          <a:xfrm>
            <a:off x="2443325" y="882393"/>
            <a:ext cx="4371450" cy="17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/>
        </p:nvSpPr>
        <p:spPr>
          <a:xfrm>
            <a:off x="1594125" y="4296650"/>
            <a:ext cx="60591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Свердловский областной Фонд поддержки предпринимательства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Ассоциация лидеров бизнеса и образования “Клуб “Корифей”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Центр бизнес образования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C6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6"/>
          <p:cNvGrpSpPr/>
          <p:nvPr/>
        </p:nvGrpSpPr>
        <p:grpSpPr>
          <a:xfrm>
            <a:off x="2732046" y="2262696"/>
            <a:ext cx="3700004" cy="2629219"/>
            <a:chOff x="2732046" y="2262696"/>
            <a:chExt cx="3700004" cy="2629219"/>
          </a:xfrm>
        </p:grpSpPr>
        <p:cxnSp>
          <p:nvCxnSpPr>
            <p:cNvPr id="132" name="Google Shape;132;p16"/>
            <p:cNvCxnSpPr>
              <a:stCxn id="133" idx="2"/>
            </p:cNvCxnSpPr>
            <p:nvPr/>
          </p:nvCxnSpPr>
          <p:spPr>
            <a:xfrm rot="10800000">
              <a:off x="4571923" y="3066115"/>
              <a:ext cx="0" cy="18258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6"/>
            <p:cNvCxnSpPr/>
            <p:nvPr/>
          </p:nvCxnSpPr>
          <p:spPr>
            <a:xfrm rot="10800000" flipH="1">
              <a:off x="2732046" y="2262696"/>
              <a:ext cx="3390900" cy="175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6"/>
            <p:cNvCxnSpPr/>
            <p:nvPr/>
          </p:nvCxnSpPr>
          <p:spPr>
            <a:xfrm rot="10800000">
              <a:off x="3064250" y="2285889"/>
              <a:ext cx="3367800" cy="1722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775950" y="298525"/>
            <a:ext cx="7690800" cy="958800"/>
          </a:xfrm>
          <a:prstGeom prst="rect">
            <a:avLst/>
          </a:prstGeom>
        </p:spPr>
        <p:txBody>
          <a:bodyPr spcFirstLastPara="1" wrap="square" lIns="72850" tIns="72850" rIns="72850" bIns="72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>
                <a:solidFill>
                  <a:srgbClr val="FFFFFF"/>
                </a:solidFill>
              </a:rPr>
              <a:t>МОДЕЛЬ РАБОТЫ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37" name="Google Shape;137;p16"/>
          <p:cNvGrpSpPr/>
          <p:nvPr/>
        </p:nvGrpSpPr>
        <p:grpSpPr>
          <a:xfrm>
            <a:off x="5402325" y="1582891"/>
            <a:ext cx="1370139" cy="1370139"/>
            <a:chOff x="5763700" y="771225"/>
            <a:chExt cx="1745400" cy="1745400"/>
          </a:xfrm>
        </p:grpSpPr>
        <p:sp>
          <p:nvSpPr>
            <p:cNvPr id="138" name="Google Shape;138;p16"/>
            <p:cNvSpPr/>
            <p:nvPr/>
          </p:nvSpPr>
          <p:spPr>
            <a:xfrm>
              <a:off x="5763700" y="771225"/>
              <a:ext cx="1745400" cy="174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9" name="Google Shape;13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9882" y="1140342"/>
              <a:ext cx="1533057" cy="10071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p16"/>
          <p:cNvGrpSpPr/>
          <p:nvPr/>
        </p:nvGrpSpPr>
        <p:grpSpPr>
          <a:xfrm>
            <a:off x="2371392" y="1582887"/>
            <a:ext cx="1370139" cy="1370139"/>
            <a:chOff x="2842750" y="1211438"/>
            <a:chExt cx="1745400" cy="1745400"/>
          </a:xfrm>
        </p:grpSpPr>
        <p:sp>
          <p:nvSpPr>
            <p:cNvPr id="141" name="Google Shape;141;p16"/>
            <p:cNvSpPr/>
            <p:nvPr/>
          </p:nvSpPr>
          <p:spPr>
            <a:xfrm>
              <a:off x="2842750" y="1211438"/>
              <a:ext cx="1745400" cy="174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2" name="Google Shape;142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0612" y="1743541"/>
              <a:ext cx="729697" cy="778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6"/>
          <p:cNvGrpSpPr/>
          <p:nvPr/>
        </p:nvGrpSpPr>
        <p:grpSpPr>
          <a:xfrm>
            <a:off x="2008347" y="3326401"/>
            <a:ext cx="1370139" cy="1370139"/>
            <a:chOff x="2195986" y="2605863"/>
            <a:chExt cx="1745400" cy="1745400"/>
          </a:xfrm>
        </p:grpSpPr>
        <p:sp>
          <p:nvSpPr>
            <p:cNvPr id="144" name="Google Shape;144;p16"/>
            <p:cNvSpPr/>
            <p:nvPr/>
          </p:nvSpPr>
          <p:spPr>
            <a:xfrm>
              <a:off x="2195986" y="2605863"/>
              <a:ext cx="1745400" cy="174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5" name="Google Shape;145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05405" y="3196201"/>
              <a:ext cx="823701" cy="6076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6"/>
          <p:cNvSpPr/>
          <p:nvPr/>
        </p:nvSpPr>
        <p:spPr>
          <a:xfrm>
            <a:off x="3741596" y="2206257"/>
            <a:ext cx="1660800" cy="1660800"/>
          </a:xfrm>
          <a:prstGeom prst="ellipse">
            <a:avLst/>
          </a:prstGeom>
          <a:solidFill>
            <a:srgbClr val="0056C6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769700" y="1081575"/>
            <a:ext cx="7718700" cy="5013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Принцип пазла — набор секций + общие мероприятия</a:t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7099" y="2461842"/>
            <a:ext cx="1149650" cy="1149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16"/>
          <p:cNvGrpSpPr/>
          <p:nvPr/>
        </p:nvGrpSpPr>
        <p:grpSpPr>
          <a:xfrm>
            <a:off x="5765380" y="3326402"/>
            <a:ext cx="1370139" cy="1370139"/>
            <a:chOff x="5765380" y="3326402"/>
            <a:chExt cx="1370139" cy="1370139"/>
          </a:xfrm>
        </p:grpSpPr>
        <p:sp>
          <p:nvSpPr>
            <p:cNvPr id="150" name="Google Shape;150;p16"/>
            <p:cNvSpPr/>
            <p:nvPr/>
          </p:nvSpPr>
          <p:spPr>
            <a:xfrm>
              <a:off x="5765380" y="3326402"/>
              <a:ext cx="1370139" cy="1370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1" name="Google Shape;151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51038" y="3651837"/>
              <a:ext cx="1198825" cy="719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p16"/>
          <p:cNvGrpSpPr/>
          <p:nvPr/>
        </p:nvGrpSpPr>
        <p:grpSpPr>
          <a:xfrm>
            <a:off x="3886858" y="4027709"/>
            <a:ext cx="1370139" cy="1370139"/>
            <a:chOff x="3886858" y="4027709"/>
            <a:chExt cx="1370139" cy="1370139"/>
          </a:xfrm>
        </p:grpSpPr>
        <p:sp>
          <p:nvSpPr>
            <p:cNvPr id="153" name="Google Shape;153;p16"/>
            <p:cNvSpPr/>
            <p:nvPr/>
          </p:nvSpPr>
          <p:spPr>
            <a:xfrm>
              <a:off x="3886858" y="4027709"/>
              <a:ext cx="1370139" cy="1370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4" name="Google Shape;154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030800" y="4371125"/>
              <a:ext cx="1082250" cy="865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7"/>
          <p:cNvPicPr preferRelativeResize="0"/>
          <p:nvPr/>
        </p:nvPicPr>
        <p:blipFill rotWithShape="1">
          <a:blip r:embed="rId3">
            <a:alphaModFix/>
          </a:blip>
          <a:srcRect l="28233" t="23754" r="3004" b="10334"/>
          <a:stretch/>
        </p:blipFill>
        <p:spPr>
          <a:xfrm>
            <a:off x="0" y="0"/>
            <a:ext cx="9144001" cy="350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/>
        </p:nvSpPr>
        <p:spPr>
          <a:xfrm>
            <a:off x="769600" y="931300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6542500" y="931300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2693800" y="931300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4618100" y="931300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769603" y="2612200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IT-ПРОЕКТЫ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769700" y="3386200"/>
            <a:ext cx="19242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>
                <a:solidFill>
                  <a:srgbClr val="2F3943"/>
                </a:solidFill>
                <a:latin typeface="Montserrat"/>
                <a:ea typeface="Montserrat"/>
                <a:cs typeface="Montserrat"/>
                <a:sym typeface="Montserrat"/>
              </a:rPr>
              <a:t>ЮнИТ-Урал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Конкурс проектов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2693903" y="2612200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ПЕРЕГОВОРЫ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2694000" y="3386200"/>
            <a:ext cx="19242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2F3943"/>
                </a:solidFill>
                <a:latin typeface="Montserrat"/>
                <a:ea typeface="Montserrat"/>
                <a:cs typeface="Montserrat"/>
                <a:sym typeface="Montserrat"/>
              </a:rPr>
              <a:t>ЦБО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Переговорный турнир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4618203" y="2612200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СЕРВИС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4618300" y="3386200"/>
            <a:ext cx="19242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>
                <a:solidFill>
                  <a:srgbClr val="2F3943"/>
                </a:solidFill>
                <a:latin typeface="Montserrat"/>
                <a:ea typeface="Montserrat"/>
                <a:cs typeface="Montserrat"/>
                <a:sym typeface="Montserrat"/>
              </a:rPr>
              <a:t>Белая лошадь</a:t>
            </a: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Конкурс проектов по туризму, на проект отеля или ресторана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6542503" y="2612200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ФИНАНСЫ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6542600" y="3386200"/>
            <a:ext cx="19242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>
                <a:solidFill>
                  <a:srgbClr val="2F3943"/>
                </a:solidFill>
                <a:latin typeface="Montserrat"/>
                <a:ea typeface="Montserrat"/>
                <a:cs typeface="Montserrat"/>
                <a:sym typeface="Montserrat"/>
              </a:rPr>
              <a:t>Кибер-чемпионат</a:t>
            </a:r>
            <a:endParaRPr sz="1100" b="1">
              <a:solidFill>
                <a:srgbClr val="2F39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основам предпринимательства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8"/>
          <p:cNvPicPr preferRelativeResize="0"/>
          <p:nvPr/>
        </p:nvPicPr>
        <p:blipFill rotWithShape="1">
          <a:blip r:embed="rId3">
            <a:alphaModFix/>
          </a:blip>
          <a:srcRect l="36888" t="14694" r="17883" b="11428"/>
          <a:stretch/>
        </p:blipFill>
        <p:spPr>
          <a:xfrm>
            <a:off x="3896600" y="0"/>
            <a:ext cx="5247400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 rotWithShape="1">
          <a:blip r:embed="rId4">
            <a:alphaModFix/>
          </a:blip>
          <a:srcRect l="23489" t="11448" r="28825" b="11456"/>
          <a:stretch/>
        </p:blipFill>
        <p:spPr>
          <a:xfrm rot="-5400000">
            <a:off x="1686089" y="1446914"/>
            <a:ext cx="5771822" cy="2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729375" y="308450"/>
            <a:ext cx="4374900" cy="1575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КОНКРЕТИКА</a:t>
            </a:r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769700" y="2070000"/>
            <a:ext cx="3855600" cy="5622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Программы и мероприятия</a:t>
            </a: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2"/>
          </p:nvPr>
        </p:nvSpPr>
        <p:spPr>
          <a:xfrm>
            <a:off x="477400" y="2632200"/>
            <a:ext cx="3855600" cy="23223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solidFill>
                  <a:schemeClr val="accent2"/>
                </a:solidFill>
              </a:rPr>
              <a:t>Кейс Игра “Деловой город”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solidFill>
                  <a:schemeClr val="accent2"/>
                </a:solidFill>
              </a:rPr>
              <a:t>Чемпионат по основам предпринимательства</a:t>
            </a:r>
            <a:endParaRPr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ru">
                <a:solidFill>
                  <a:schemeClr val="accent2"/>
                </a:solidFill>
              </a:rPr>
              <a:t>Чемпионат “Управленческие поединки”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Клуб настольных игр 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Курс Основы предпринимательства.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Тестирование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4150650" y="2252875"/>
            <a:ext cx="1836000" cy="1836000"/>
          </a:xfrm>
          <a:prstGeom prst="ellipse">
            <a:avLst/>
          </a:prstGeom>
          <a:solidFill>
            <a:srgbClr val="005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!!!</a:t>
            </a:r>
            <a:endParaRPr sz="4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xfrm>
            <a:off x="8466676" y="5228163"/>
            <a:ext cx="296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769600" y="273525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DADCDD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9600">
              <a:solidFill>
                <a:srgbClr val="DADC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6542500" y="273525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DADCD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9600">
              <a:solidFill>
                <a:srgbClr val="DADC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2693800" y="273525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DADCDD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9600">
              <a:solidFill>
                <a:srgbClr val="DADC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4618100" y="273525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DADCD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9600">
              <a:solidFill>
                <a:srgbClr val="DADC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19"/>
          <p:cNvPicPr preferRelativeResize="0"/>
          <p:nvPr/>
        </p:nvPicPr>
        <p:blipFill rotWithShape="1">
          <a:blip r:embed="rId3">
            <a:alphaModFix/>
          </a:blip>
          <a:srcRect l="26899" t="6661" r="4338" b="41618"/>
          <a:stretch/>
        </p:blipFill>
        <p:spPr>
          <a:xfrm>
            <a:off x="0" y="2963600"/>
            <a:ext cx="9144001" cy="27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769603" y="1305225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ОСЕННЯЯ СМЕНА 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769700" y="2079225"/>
            <a:ext cx="20025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сентябре в санатории Обуховский - 21  день бесплатно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2693903" y="1305225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ЧЕМПИОНАТ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2694000" y="2079225"/>
            <a:ext cx="19242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ОСНОВАМ ПРЕДПРИНИМАЕТЛЬСТВА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4618203" y="1305225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ГРАНТ		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4618300" y="2079225"/>
            <a:ext cx="19242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Сетевой проект школ Октябрьского района - Грант Министерства Просвещения РФ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6542503" y="1305225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АСИ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6542600" y="2079225"/>
            <a:ext cx="19242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Поддержка Агентства стратегических инициатив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3200400" y="4554900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mbl.mba</a:t>
            </a:r>
            <a:endParaRPr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0"/>
          <p:cNvPicPr preferRelativeResize="0"/>
          <p:nvPr/>
        </p:nvPicPr>
        <p:blipFill rotWithShape="1">
          <a:blip r:embed="rId3">
            <a:alphaModFix/>
          </a:blip>
          <a:srcRect l="28233" t="23754" r="3004" b="10334"/>
          <a:stretch/>
        </p:blipFill>
        <p:spPr>
          <a:xfrm>
            <a:off x="0" y="0"/>
            <a:ext cx="9144001" cy="3506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507025" y="3343400"/>
            <a:ext cx="82656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Молодежная бизнес лига как</a:t>
            </a:r>
            <a:r>
              <a:rPr lang="ru" sz="1500" b="1">
                <a:latin typeface="Montserrat"/>
                <a:ea typeface="Montserrat"/>
                <a:cs typeface="Montserrat"/>
                <a:sym typeface="Montserrat"/>
              </a:rPr>
              <a:t> сетевой проект </a:t>
            </a: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школ Октябрьского района города Екатеринбурга - это практико-ориентированная образовательная программа профориентации, </a:t>
            </a:r>
            <a:r>
              <a:rPr lang="ru" sz="1500" b="1">
                <a:latin typeface="Montserrat"/>
                <a:ea typeface="Montserrat"/>
                <a:cs typeface="Montserrat"/>
                <a:sym typeface="Montserrat"/>
              </a:rPr>
              <a:t>цель которой</a:t>
            </a: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 -  формирование у школьников предпринимательской культуры, развитие деловых качеств, организаторских способностей и навыков эффективного общения.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3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3076050" y="865300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mbl.mba</a:t>
            </a:r>
            <a:endParaRPr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sldNum" idx="12"/>
          </p:nvPr>
        </p:nvSpPr>
        <p:spPr>
          <a:xfrm>
            <a:off x="8466676" y="5228163"/>
            <a:ext cx="296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435825" y="3276900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DADCDD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9600">
              <a:solidFill>
                <a:srgbClr val="DADC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/>
          </a:blip>
          <a:srcRect l="26899" t="6661" r="4338" b="41618"/>
          <a:stretch/>
        </p:blipFill>
        <p:spPr>
          <a:xfrm>
            <a:off x="0" y="2963600"/>
            <a:ext cx="9144001" cy="27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573975" y="1153025"/>
            <a:ext cx="7892700" cy="19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latin typeface="Montserrat"/>
                <a:ea typeface="Montserrat"/>
                <a:cs typeface="Montserrat"/>
                <a:sym typeface="Montserrat"/>
              </a:rPr>
              <a:t>26, 28, 40, 53, 62, 92, 94, 96, 210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3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3200400" y="4554900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mbl.mba</a:t>
            </a:r>
            <a:endParaRPr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6692500" y="2963600"/>
            <a:ext cx="1836000" cy="1836000"/>
          </a:xfrm>
          <a:prstGeom prst="ellipse">
            <a:avLst/>
          </a:prstGeom>
          <a:solidFill>
            <a:srgbClr val="005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!!!</a:t>
            </a:r>
            <a:endParaRPr sz="4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1"/>
          <p:cNvSpPr txBox="1">
            <a:spLocks noGrp="1"/>
          </p:cNvSpPr>
          <p:nvPr>
            <p:ph type="title"/>
          </p:nvPr>
        </p:nvSpPr>
        <p:spPr>
          <a:xfrm>
            <a:off x="635800" y="495000"/>
            <a:ext cx="3855600" cy="7593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2300"/>
              <a:t>БАЗОВЫЕ ШКОЛЫ:</a:t>
            </a:r>
            <a:endParaRPr sz="2300"/>
          </a:p>
        </p:txBody>
      </p:sp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635800" y="1948225"/>
            <a:ext cx="3855600" cy="7593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2300"/>
              <a:t>УЧАСТНИКИ:</a:t>
            </a:r>
            <a:endParaRPr sz="2300"/>
          </a:p>
        </p:txBody>
      </p:sp>
      <p:sp>
        <p:nvSpPr>
          <p:cNvPr id="220" name="Google Shape;220;p21"/>
          <p:cNvSpPr txBox="1"/>
          <p:nvPr/>
        </p:nvSpPr>
        <p:spPr>
          <a:xfrm>
            <a:off x="573975" y="2606250"/>
            <a:ext cx="7892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Montserrat"/>
                <a:ea typeface="Montserrat"/>
                <a:cs typeface="Montserrat"/>
                <a:sym typeface="Montserrat"/>
              </a:rPr>
              <a:t>7, 8, 13, 14, 15, 60, 71, 76, 97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3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>
            <a:spLocks noGrp="1"/>
          </p:cNvSpPr>
          <p:nvPr>
            <p:ph type="sldNum" idx="12"/>
          </p:nvPr>
        </p:nvSpPr>
        <p:spPr>
          <a:xfrm>
            <a:off x="8466676" y="5228163"/>
            <a:ext cx="296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435825" y="3276900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DADCDD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9600">
              <a:solidFill>
                <a:srgbClr val="DADC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3">
            <a:alphaModFix/>
          </a:blip>
          <a:srcRect l="26899" t="6661" r="4338" b="41618"/>
          <a:stretch/>
        </p:blipFill>
        <p:spPr>
          <a:xfrm>
            <a:off x="0" y="2963600"/>
            <a:ext cx="9144001" cy="27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3200400" y="4554900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mbl.mba</a:t>
            </a:r>
            <a:endParaRPr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6692500" y="2963600"/>
            <a:ext cx="1836000" cy="1836000"/>
          </a:xfrm>
          <a:prstGeom prst="ellipse">
            <a:avLst/>
          </a:prstGeom>
          <a:solidFill>
            <a:srgbClr val="005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!!!</a:t>
            </a:r>
            <a:endParaRPr sz="4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2"/>
          <p:cNvSpPr txBox="1">
            <a:spLocks noGrp="1"/>
          </p:cNvSpPr>
          <p:nvPr>
            <p:ph type="title"/>
          </p:nvPr>
        </p:nvSpPr>
        <p:spPr>
          <a:xfrm>
            <a:off x="769700" y="495000"/>
            <a:ext cx="6767400" cy="7593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2300"/>
              <a:t>ПРЕИМУЩЕСТВА БАЗОВЫХ ШКОЛ:</a:t>
            </a:r>
            <a:endParaRPr sz="2300"/>
          </a:p>
        </p:txBody>
      </p:sp>
      <p:sp>
        <p:nvSpPr>
          <p:cNvPr id="231" name="Google Shape;231;p22"/>
          <p:cNvSpPr txBox="1"/>
          <p:nvPr/>
        </p:nvSpPr>
        <p:spPr>
          <a:xfrm>
            <a:off x="635800" y="1601550"/>
            <a:ext cx="7599600" cy="13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AutoNum type="arabicPeriod"/>
            </a:pPr>
            <a:r>
              <a:rPr lang="ru" sz="1700">
                <a:latin typeface="Montserrat"/>
                <a:ea typeface="Montserrat"/>
                <a:cs typeface="Montserrat"/>
                <a:sym typeface="Montserrat"/>
              </a:rPr>
              <a:t>Доступ к большей информации и мероприятиям;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AutoNum type="arabicPeriod"/>
            </a:pPr>
            <a:r>
              <a:rPr lang="ru" sz="1700">
                <a:latin typeface="Montserrat"/>
                <a:ea typeface="Montserrat"/>
                <a:cs typeface="Montserrat"/>
                <a:sym typeface="Montserrat"/>
              </a:rPr>
              <a:t>Приоритетное удовлетворение заявок на участие в мероприятиях и программах;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AutoNum type="arabicPeriod"/>
            </a:pPr>
            <a:r>
              <a:rPr lang="ru" sz="1700">
                <a:latin typeface="Montserrat"/>
                <a:ea typeface="Montserrat"/>
                <a:cs typeface="Montserrat"/>
                <a:sym typeface="Montserrat"/>
              </a:rPr>
              <a:t>Эксклюзивные программы для базовых школ.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 l="28233" t="23754" r="3004" b="10334"/>
          <a:stretch/>
        </p:blipFill>
        <p:spPr>
          <a:xfrm>
            <a:off x="0" y="0"/>
            <a:ext cx="9144001" cy="3506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497425" y="2855600"/>
            <a:ext cx="82656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Специальная смена для старшеклассников 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Место проведения: Санаторий “Обуховский”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Количество дней: 21 день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Дата: Сентябрь, 2020 г.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Montserrat"/>
                <a:ea typeface="Montserrat"/>
                <a:cs typeface="Montserrat"/>
                <a:sym typeface="Montserrat"/>
              </a:rPr>
              <a:t>Стоимость смены: Бесплатно (для участников базовых школ)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3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9" name="Google Shape;249;p24"/>
          <p:cNvSpPr txBox="1"/>
          <p:nvPr/>
        </p:nvSpPr>
        <p:spPr>
          <a:xfrm>
            <a:off x="3076050" y="865300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mbl.mba</a:t>
            </a:r>
            <a:endParaRPr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5"/>
          <p:cNvPicPr preferRelativeResize="0"/>
          <p:nvPr/>
        </p:nvPicPr>
        <p:blipFill rotWithShape="1">
          <a:blip r:embed="rId3">
            <a:alphaModFix/>
          </a:blip>
          <a:srcRect l="26899" t="11627" r="4338" b="41619"/>
          <a:stretch/>
        </p:blipFill>
        <p:spPr>
          <a:xfrm>
            <a:off x="0" y="3955650"/>
            <a:ext cx="9144001" cy="261947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>
            <a:spLocks noGrp="1"/>
          </p:cNvSpPr>
          <p:nvPr>
            <p:ph type="title"/>
          </p:nvPr>
        </p:nvSpPr>
        <p:spPr>
          <a:xfrm>
            <a:off x="1686875" y="144300"/>
            <a:ext cx="3811200" cy="12789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ПАРТНЕРЫ</a:t>
            </a:r>
            <a:endParaRPr/>
          </a:p>
        </p:txBody>
      </p:sp>
      <p:pic>
        <p:nvPicPr>
          <p:cNvPr id="256" name="Google Shape;2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530" y="2552038"/>
            <a:ext cx="1485744" cy="8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0031" y="2469325"/>
            <a:ext cx="1428228" cy="77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5656" y="4837807"/>
            <a:ext cx="1407900" cy="101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7156" y="2552048"/>
            <a:ext cx="1303442" cy="70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3403" y="3399104"/>
            <a:ext cx="1877196" cy="101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6725" y="4345763"/>
            <a:ext cx="1029233" cy="5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6175" y="726377"/>
            <a:ext cx="1167375" cy="63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74175" y="726375"/>
            <a:ext cx="1167353" cy="63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90272" y="726375"/>
            <a:ext cx="1097684" cy="63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53784" y="4243499"/>
            <a:ext cx="1407902" cy="76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190035" y="4238033"/>
            <a:ext cx="1428204" cy="77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3680" y="3628069"/>
            <a:ext cx="1303441" cy="55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87387" y="2301487"/>
            <a:ext cx="1303450" cy="13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24425" y="4409513"/>
            <a:ext cx="1877175" cy="42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672782" y="3762813"/>
            <a:ext cx="2220302" cy="26643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 txBox="1"/>
          <p:nvPr/>
        </p:nvSpPr>
        <p:spPr>
          <a:xfrm>
            <a:off x="2307250" y="5425475"/>
            <a:ext cx="2743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9"/>
              </a:rPr>
              <a:t>mbl.mba</a:t>
            </a:r>
            <a:endParaRPr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2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307125" y="1280000"/>
            <a:ext cx="2462514" cy="11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l="-19600" t="9455" r="19599" b="7093"/>
          <a:stretch/>
        </p:blipFill>
        <p:spPr>
          <a:xfrm>
            <a:off x="4578500" y="0"/>
            <a:ext cx="45655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4">
            <a:alphaModFix/>
          </a:blip>
          <a:srcRect l="29770" t="1439" r="8375" b="-1440"/>
          <a:stretch/>
        </p:blipFill>
        <p:spPr>
          <a:xfrm rot="-5400000">
            <a:off x="2810564" y="1446914"/>
            <a:ext cx="5771822" cy="2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769700" y="495000"/>
            <a:ext cx="4130100" cy="1575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ПРОФИ В ШКОЛУ?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769700" y="2070000"/>
            <a:ext cx="4130100" cy="5622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339875" y="2632200"/>
            <a:ext cx="4130100" cy="25878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457200" lvl="0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Работает ли профориентация?</a:t>
            </a:r>
            <a:endParaRPr sz="1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Нужна ли школе связь с практикой?</a:t>
            </a:r>
            <a:endParaRPr sz="1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Roboto"/>
              <a:buChar char="●"/>
            </a:pPr>
            <a:r>
              <a:rPr lang="ru" sz="17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Нужно ли детям что-то еще, кроме предметов?</a:t>
            </a:r>
            <a:endParaRPr sz="1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l="22584" t="1913" r="38511" b="1913"/>
          <a:stretch/>
        </p:blipFill>
        <p:spPr>
          <a:xfrm>
            <a:off x="0" y="0"/>
            <a:ext cx="4107650" cy="571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 rotWithShape="1">
          <a:blip r:embed="rId4">
            <a:alphaModFix/>
          </a:blip>
          <a:srcRect l="35977" r="413" b="-8271"/>
          <a:stretch/>
        </p:blipFill>
        <p:spPr>
          <a:xfrm rot="-5400000">
            <a:off x="846040" y="1442852"/>
            <a:ext cx="5771822" cy="28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4">
            <a:alphaModFix/>
          </a:blip>
          <a:srcRect t="9919" r="42703" b="-7451"/>
          <a:stretch/>
        </p:blipFill>
        <p:spPr>
          <a:xfrm rot="-5400000">
            <a:off x="846040" y="1442852"/>
            <a:ext cx="5771822" cy="28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87950" y="495000"/>
            <a:ext cx="3855600" cy="1575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ЦЕЛИ И ЗАДАЧИ</a:t>
            </a: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107650" y="2070000"/>
            <a:ext cx="4335900" cy="31500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Montserrat"/>
                <a:ea typeface="Montserrat"/>
                <a:cs typeface="Montserrat"/>
                <a:sym typeface="Montserrat"/>
              </a:rPr>
              <a:t>Цель проекта </a:t>
            </a:r>
            <a:r>
              <a:rPr lang="ru"/>
              <a:t>- организовать систему профориентации через привлечение в школы профессиональные сообщества..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b="1">
                <a:latin typeface="Montserrat"/>
                <a:ea typeface="Montserrat"/>
                <a:cs typeface="Montserrat"/>
                <a:sym typeface="Montserrat"/>
              </a:rPr>
              <a:t>Задачи: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мотивировать школьников к осознанному выбору сферы деятельности и профессии;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Разработать систему мероприятий для вовлечения школьников в реальные практики бизнеса и производства.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3220600" y="1100100"/>
            <a:ext cx="1022700" cy="969900"/>
          </a:xfrm>
          <a:prstGeom prst="ellipse">
            <a:avLst/>
          </a:prstGeom>
          <a:solidFill>
            <a:srgbClr val="CCEB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!</a:t>
            </a:r>
            <a:endParaRPr sz="96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466676" y="5228163"/>
            <a:ext cx="296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sp>
        <p:nvSpPr>
          <p:cNvPr id="65" name="Google Shape;65;p10"/>
          <p:cNvSpPr txBox="1"/>
          <p:nvPr/>
        </p:nvSpPr>
        <p:spPr>
          <a:xfrm>
            <a:off x="769600" y="273525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DADCDD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9600">
              <a:solidFill>
                <a:srgbClr val="DADC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6542500" y="273525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DADCD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9600">
              <a:solidFill>
                <a:srgbClr val="DADC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2693800" y="273525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DADCDD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9600">
              <a:solidFill>
                <a:srgbClr val="DADC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4618100" y="273525"/>
            <a:ext cx="19242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sz="9600">
                <a:solidFill>
                  <a:srgbClr val="DADCD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9600">
              <a:solidFill>
                <a:srgbClr val="DADCD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l="26899" t="6661" r="4338" b="41618"/>
          <a:stretch/>
        </p:blipFill>
        <p:spPr>
          <a:xfrm>
            <a:off x="0" y="2963600"/>
            <a:ext cx="9144001" cy="27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/>
        </p:nvSpPr>
        <p:spPr>
          <a:xfrm>
            <a:off x="769603" y="1305225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УЧИТЬСЯ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0"/>
          <p:cNvSpPr txBox="1"/>
          <p:nvPr/>
        </p:nvSpPr>
        <p:spPr>
          <a:xfrm>
            <a:off x="769700" y="2079225"/>
            <a:ext cx="20025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НЕшкола. Здесь классы – это компании, учителя – предприниматели и руководители.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2693903" y="1305225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БЫТЬ В КУРСЕ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0"/>
          <p:cNvSpPr txBox="1"/>
          <p:nvPr/>
        </p:nvSpPr>
        <p:spPr>
          <a:xfrm>
            <a:off x="2694000" y="2079225"/>
            <a:ext cx="19242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 стажировках, конкурсах, on-line и off-line курсах, мероприятиях и проектах.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10"/>
          <p:cNvSpPr txBox="1"/>
          <p:nvPr/>
        </p:nvSpPr>
        <p:spPr>
          <a:xfrm>
            <a:off x="4618203" y="1305225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РАБОТАТЬ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4618300" y="2079225"/>
            <a:ext cx="19242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Свое дело или найти работу. Компании ищут работников и размещают заказы.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6542503" y="1305225"/>
            <a:ext cx="1924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ru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ОБЩАТЬСЯ</a:t>
            </a:r>
            <a:endParaRPr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6542600" y="2079225"/>
            <a:ext cx="19242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6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1100">
                <a:solidFill>
                  <a:srgbClr val="2F39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Формировать команды. Находить наставников и менторов. Просто общаться.</a:t>
            </a:r>
            <a:endParaRPr sz="1100">
              <a:solidFill>
                <a:srgbClr val="2F39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66676" y="5228163"/>
            <a:ext cx="296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769700" y="495000"/>
            <a:ext cx="3855600" cy="15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ЧЕМУ УЧИТЬСЯ</a:t>
            </a:r>
            <a:endParaRPr sz="3000"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 t="41565" r="35094" b="12828"/>
          <a:stretch/>
        </p:blipFill>
        <p:spPr>
          <a:xfrm>
            <a:off x="4625300" y="0"/>
            <a:ext cx="45187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/>
          <p:nvPr/>
        </p:nvSpPr>
        <p:spPr>
          <a:xfrm>
            <a:off x="5193525" y="1807375"/>
            <a:ext cx="1836000" cy="1836000"/>
          </a:xfrm>
          <a:prstGeom prst="ellipse">
            <a:avLst/>
          </a:prstGeom>
          <a:solidFill>
            <a:srgbClr val="005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96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623025" y="2211100"/>
            <a:ext cx="4269900" cy="22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</a:pPr>
            <a:r>
              <a:rPr lang="ru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Softskills: переговоры, мотивация...</a:t>
            </a: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</a:pPr>
            <a:r>
              <a:rPr lang="ru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IT-проекты</a:t>
            </a: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</a:pPr>
            <a:r>
              <a:rPr lang="ru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Экономика и финансы</a:t>
            </a: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</a:pPr>
            <a:r>
              <a:rPr lang="ru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Туризм и сервис</a:t>
            </a: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466676" y="5228163"/>
            <a:ext cx="296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l="10458" r="30085"/>
          <a:stretch/>
        </p:blipFill>
        <p:spPr>
          <a:xfrm>
            <a:off x="4047950" y="0"/>
            <a:ext cx="5096050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 rotWithShape="1">
          <a:blip r:embed="rId4">
            <a:alphaModFix/>
          </a:blip>
          <a:srcRect l="29770" t="1439" r="8375" b="-1440"/>
          <a:stretch/>
        </p:blipFill>
        <p:spPr>
          <a:xfrm rot="-5400000">
            <a:off x="1665939" y="1446914"/>
            <a:ext cx="5771822" cy="2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 txBox="1"/>
          <p:nvPr/>
        </p:nvSpPr>
        <p:spPr>
          <a:xfrm>
            <a:off x="769700" y="495000"/>
            <a:ext cx="3855600" cy="15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 sz="3000" b="1">
                <a:solidFill>
                  <a:srgbClr val="0056C6"/>
                </a:solidFill>
                <a:latin typeface="Montserrat"/>
                <a:ea typeface="Montserrat"/>
                <a:cs typeface="Montserrat"/>
                <a:sym typeface="Montserrat"/>
              </a:rPr>
              <a:t>ФОРМАТЫ</a:t>
            </a:r>
            <a:endParaRPr sz="3000" b="1">
              <a:solidFill>
                <a:srgbClr val="0056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3654000" y="1807375"/>
            <a:ext cx="1836000" cy="1836000"/>
          </a:xfrm>
          <a:prstGeom prst="ellipse">
            <a:avLst/>
          </a:prstGeom>
          <a:solidFill>
            <a:srgbClr val="CCEB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769700" y="2070000"/>
            <a:ext cx="25992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</a:pPr>
            <a:r>
              <a:rPr lang="ru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Конкурс/турнир/...</a:t>
            </a: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</a:pPr>
            <a:r>
              <a:rPr lang="ru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Мастер-класс</a:t>
            </a: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</a:pPr>
            <a:r>
              <a:rPr lang="ru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Деловая игра</a:t>
            </a: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</a:pPr>
            <a:r>
              <a:rPr lang="ru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Проект</a:t>
            </a: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A1621"/>
              </a:buClr>
              <a:buSzPts val="1400"/>
              <a:buFont typeface="Montserrat Medium"/>
              <a:buChar char="●"/>
            </a:pPr>
            <a:r>
              <a:rPr lang="ru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Стажировка</a:t>
            </a: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A1621"/>
              </a:buClr>
              <a:buSzPts val="1400"/>
              <a:buFont typeface="Montserrat Medium"/>
              <a:buChar char="●"/>
            </a:pPr>
            <a:r>
              <a:rPr lang="ru">
                <a:solidFill>
                  <a:srgbClr val="0A16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On-line курс</a:t>
            </a:r>
            <a:endParaRPr>
              <a:solidFill>
                <a:srgbClr val="0A16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 l="33711" r="18360"/>
          <a:stretch/>
        </p:blipFill>
        <p:spPr>
          <a:xfrm>
            <a:off x="0" y="0"/>
            <a:ext cx="4107650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4">
            <a:alphaModFix/>
          </a:blip>
          <a:srcRect l="35977" r="413" b="-8271"/>
          <a:stretch/>
        </p:blipFill>
        <p:spPr>
          <a:xfrm rot="-5400000">
            <a:off x="846040" y="1442852"/>
            <a:ext cx="5771822" cy="28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4757200" y="495000"/>
            <a:ext cx="3855600" cy="1575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БЫТЬ В КУРСЕ</a:t>
            </a: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4757200" y="2070000"/>
            <a:ext cx="3855600" cy="5622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Агрегатор информации</a:t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2604350" y="1807375"/>
            <a:ext cx="1836000" cy="1836000"/>
          </a:xfrm>
          <a:prstGeom prst="ellipse">
            <a:avLst/>
          </a:prstGeom>
          <a:solidFill>
            <a:srgbClr val="CCEB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96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2"/>
          </p:nvPr>
        </p:nvSpPr>
        <p:spPr>
          <a:xfrm>
            <a:off x="4757200" y="2632200"/>
            <a:ext cx="3855600" cy="25878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Информация о программах, мероприятиях, курсах в одном месте, чтобы вы были в курсе всего самого интересного?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 l="3896" r="20598" b="5580"/>
          <a:stretch/>
        </p:blipFill>
        <p:spPr>
          <a:xfrm>
            <a:off x="4578500" y="0"/>
            <a:ext cx="4565500" cy="571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/>
          </a:blip>
          <a:srcRect l="29770" t="1439" r="8375" b="-1440"/>
          <a:stretch/>
        </p:blipFill>
        <p:spPr>
          <a:xfrm rot="-5400000">
            <a:off x="2810564" y="1446914"/>
            <a:ext cx="5771822" cy="2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769700" y="495000"/>
            <a:ext cx="3855600" cy="1575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РАБОТА</a:t>
            </a: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769700" y="2070000"/>
            <a:ext cx="3855600" cy="5622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Свое дело...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4470000" y="1807375"/>
            <a:ext cx="1836000" cy="1836000"/>
          </a:xfrm>
          <a:prstGeom prst="ellipse">
            <a:avLst/>
          </a:prstGeom>
          <a:solidFill>
            <a:srgbClr val="CCEB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96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2"/>
          </p:nvPr>
        </p:nvSpPr>
        <p:spPr>
          <a:xfrm>
            <a:off x="769700" y="2632200"/>
            <a:ext cx="3581400" cy="25878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Развивать свой или командный проект. Найти партнеров или приглашение от компаний на работу. Выиграть право на исполнение заказа от крупной компании.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l="36710" t="3827" r="24385"/>
          <a:stretch/>
        </p:blipFill>
        <p:spPr>
          <a:xfrm>
            <a:off x="0" y="0"/>
            <a:ext cx="4107650" cy="571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 l="35977" r="413" b="-8271"/>
          <a:stretch/>
        </p:blipFill>
        <p:spPr>
          <a:xfrm rot="-5400000">
            <a:off x="846040" y="1442852"/>
            <a:ext cx="5771822" cy="28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 t="9919" r="42703" b="-7451"/>
          <a:stretch/>
        </p:blipFill>
        <p:spPr>
          <a:xfrm rot="-5400000">
            <a:off x="846040" y="1442852"/>
            <a:ext cx="5771822" cy="28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2716500" y="1807375"/>
            <a:ext cx="1836000" cy="1836000"/>
          </a:xfrm>
          <a:prstGeom prst="ellipse">
            <a:avLst/>
          </a:prstGeom>
          <a:solidFill>
            <a:srgbClr val="005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</a:t>
            </a:r>
            <a:endParaRPr sz="96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4757200" y="495000"/>
            <a:ext cx="3855600" cy="1575000"/>
          </a:xfrm>
          <a:prstGeom prst="rect">
            <a:avLst/>
          </a:prstGeom>
        </p:spPr>
        <p:txBody>
          <a:bodyPr spcFirstLastPara="1" wrap="square" lIns="72850" tIns="72850" rIns="72850" bIns="7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СООБЩЕСТВО</a:t>
            </a:r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2"/>
          </p:nvPr>
        </p:nvSpPr>
        <p:spPr>
          <a:xfrm>
            <a:off x="4757200" y="2070000"/>
            <a:ext cx="3855600" cy="3150000"/>
          </a:xfrm>
          <a:prstGeom prst="rect">
            <a:avLst/>
          </a:prstGeom>
        </p:spPr>
        <p:txBody>
          <a:bodyPr spcFirstLastPara="1" wrap="square" lIns="72850" tIns="72850" rIns="72850" bIns="7285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Продуктивно общаться на семинарах и секциях. 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Находить друзей и партнеров, наставников и менторов, формировать команды. 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Делиться знаниями и опытом.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БЛ">
  <a:themeElements>
    <a:clrScheme name="Simple Light">
      <a:dk1>
        <a:srgbClr val="0056C6"/>
      </a:dk1>
      <a:lt1>
        <a:srgbClr val="FFFFFF"/>
      </a:lt1>
      <a:dk2>
        <a:srgbClr val="2F3943"/>
      </a:dk2>
      <a:lt2>
        <a:srgbClr val="DADCDD"/>
      </a:lt2>
      <a:accent1>
        <a:srgbClr val="CCEB05"/>
      </a:accent1>
      <a:accent2>
        <a:srgbClr val="0A16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Экран (16:10)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Roboto</vt:lpstr>
      <vt:lpstr>Montserrat Light</vt:lpstr>
      <vt:lpstr>Montserrat Medium</vt:lpstr>
      <vt:lpstr>Montserrat</vt:lpstr>
      <vt:lpstr>МБЛ</vt:lpstr>
      <vt:lpstr>«Сетевой проект школ Октябрьского района»</vt:lpstr>
      <vt:lpstr>ПРОФИ В ШКОЛУ?</vt:lpstr>
      <vt:lpstr>ЦЕЛИ И ЗАДАЧИ</vt:lpstr>
      <vt:lpstr>Презентация PowerPoint</vt:lpstr>
      <vt:lpstr>Презентация PowerPoint</vt:lpstr>
      <vt:lpstr>Презентация PowerPoint</vt:lpstr>
      <vt:lpstr>БЫТЬ В КУРСЕ</vt:lpstr>
      <vt:lpstr>РАБОТА</vt:lpstr>
      <vt:lpstr>СООБЩЕСТВО</vt:lpstr>
      <vt:lpstr>МОДЕЛЬ РАБОТЫ</vt:lpstr>
      <vt:lpstr>Презентация PowerPoint</vt:lpstr>
      <vt:lpstr>КОНКРЕТИКА</vt:lpstr>
      <vt:lpstr>Презентация PowerPoint</vt:lpstr>
      <vt:lpstr>Презентация PowerPoint</vt:lpstr>
      <vt:lpstr>БАЗОВЫЕ ШКОЛЫ:</vt:lpstr>
      <vt:lpstr>ПРЕИМУЩЕСТВА БАЗОВЫХ ШКОЛ:</vt:lpstr>
      <vt:lpstr>Презентация PowerPoint</vt:lpstr>
      <vt:lpstr>ПАРТНЕРЫ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«Сетевой проект школ Октябрьского района»</dc:title>
  <cp:lastModifiedBy>Nataliya</cp:lastModifiedBy>
  <cp:revision>1</cp:revision>
  <dcterms:modified xsi:type="dcterms:W3CDTF">2020-05-25T09:04:18Z</dcterms:modified>
</cp:coreProperties>
</file>