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3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</p:sldIdLst>
  <p:sldSz cx="9144000" cy="5715000" type="screen16x10"/>
  <p:notesSz cx="7559675" cy="10691813"/>
  <p:embeddedFontLst>
    <p:embeddedFont>
      <p:font typeface="Roboto" charset="0"/>
      <p:regular r:id="rId21"/>
      <p:bold r:id="rId22"/>
      <p:italic r:id="rId23"/>
      <p:boldItalic r:id="rId24"/>
    </p:embeddedFont>
    <p:embeddedFont>
      <p:font typeface="Montserrat Light" charset="-52"/>
      <p:regular r:id="rId25"/>
      <p:bold r:id="rId26"/>
      <p:italic r:id="rId27"/>
      <p:boldItalic r:id="rId28"/>
    </p:embeddedFont>
    <p:embeddedFont>
      <p:font typeface="Montserrat Medium" charset="-52"/>
      <p:regular r:id="rId29"/>
      <p:bold r:id="rId30"/>
      <p:italic r:id="rId31"/>
      <p:boldItalic r:id="rId32"/>
    </p:embeddedFont>
    <p:embeddedFont>
      <p:font typeface="Montserrat" charset="-52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96" y="7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theme" Target="theme/theme1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686083" y="685800"/>
            <a:ext cx="548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840306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5cc602a569_1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" name="Google Shape;35;g5cc602a569_1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5cc602a569_2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6083" y="685800"/>
            <a:ext cx="548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5cc602a569_2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5ed73724ad_5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6083" y="685800"/>
            <a:ext cx="548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5ed73724ad_5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5dc98c95f9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6083" y="685800"/>
            <a:ext cx="548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5dc98c95f9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7f6760cb16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6083" y="685800"/>
            <a:ext cx="548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7f6760cb16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86e8e66a03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6083" y="685800"/>
            <a:ext cx="548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86e8e66a03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6e8e66a03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6083" y="685800"/>
            <a:ext cx="548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6e8e66a03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86e8e66a03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6083" y="685800"/>
            <a:ext cx="548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86e8e66a03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87239ad903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6083" y="685800"/>
            <a:ext cx="548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87239ad903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7ede7ae9c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6083" y="685800"/>
            <a:ext cx="548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7ede7ae9c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7ed9f5bc24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6083" y="685800"/>
            <a:ext cx="548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" name="Google Shape;43;g7ed9f5bc24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ede7ae9cc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6083" y="685800"/>
            <a:ext cx="548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ede7ae9cc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5cc602a569_1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6083" y="685800"/>
            <a:ext cx="548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5cc602a569_1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5cc602a569_1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6083" y="685800"/>
            <a:ext cx="548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5cc602a569_1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5cc602a569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6083" y="685800"/>
            <a:ext cx="548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5cc602a569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5dc98c95f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6083" y="685800"/>
            <a:ext cx="548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5dc98c95f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dc98c95f9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6083" y="685800"/>
            <a:ext cx="548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5dc98c95f9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5dc98c95f9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6083" y="685800"/>
            <a:ext cx="548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5dc98c95f9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Базовый">
  <p:cSld name="CUSTOM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title"/>
          </p:nvPr>
        </p:nvSpPr>
        <p:spPr>
          <a:xfrm>
            <a:off x="769700" y="495000"/>
            <a:ext cx="7697100" cy="847200"/>
          </a:xfrm>
          <a:prstGeom prst="rect">
            <a:avLst/>
          </a:prstGeom>
        </p:spPr>
        <p:txBody>
          <a:bodyPr spcFirstLastPara="1" wrap="square" lIns="72850" tIns="72850" rIns="72850" bIns="72850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69700" y="1342200"/>
            <a:ext cx="7697100" cy="727800"/>
          </a:xfrm>
          <a:prstGeom prst="rect">
            <a:avLst/>
          </a:prstGeom>
        </p:spPr>
        <p:txBody>
          <a:bodyPr spcFirstLastPara="1" wrap="square" lIns="72850" tIns="72850" rIns="72850" bIns="72850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2"/>
          </p:nvPr>
        </p:nvSpPr>
        <p:spPr>
          <a:xfrm>
            <a:off x="769700" y="2070000"/>
            <a:ext cx="7697100" cy="1955700"/>
          </a:xfrm>
          <a:prstGeom prst="rect">
            <a:avLst/>
          </a:prstGeom>
        </p:spPr>
        <p:txBody>
          <a:bodyPr spcFirstLastPara="1" wrap="square" lIns="72850" tIns="72850" rIns="72850" bIns="72850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56C6"/>
              </a:buClr>
              <a:buSzPts val="1200"/>
              <a:buFont typeface="Montserrat Medium"/>
              <a:buChar char="●"/>
              <a:defRPr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048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56C6"/>
              </a:buClr>
              <a:buSzPts val="1200"/>
              <a:buFont typeface="Montserrat Medium"/>
              <a:buChar char="○"/>
              <a:defRPr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048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56C6"/>
              </a:buClr>
              <a:buSzPts val="1200"/>
              <a:buFont typeface="Montserrat Medium"/>
              <a:buChar char="■"/>
              <a:defRPr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048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56C6"/>
              </a:buClr>
              <a:buSzPts val="1200"/>
              <a:buFont typeface="Montserrat Medium"/>
              <a:buChar char="●"/>
              <a:defRPr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048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56C6"/>
              </a:buClr>
              <a:buSzPts val="1200"/>
              <a:buFont typeface="Montserrat Medium"/>
              <a:buChar char="○"/>
              <a:defRPr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048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56C6"/>
              </a:buClr>
              <a:buSzPts val="1200"/>
              <a:buFont typeface="Montserrat Medium"/>
              <a:buChar char="■"/>
              <a:defRPr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048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56C6"/>
              </a:buClr>
              <a:buSzPts val="1200"/>
              <a:buFont typeface="Montserrat Medium"/>
              <a:buChar char="●"/>
              <a:defRPr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048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56C6"/>
              </a:buClr>
              <a:buSzPts val="1200"/>
              <a:buFont typeface="Montserrat Medium"/>
              <a:buChar char="○"/>
              <a:defRPr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04800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56C6"/>
              </a:buClr>
              <a:buSzPts val="1200"/>
              <a:buFont typeface="Montserrat Medium"/>
              <a:buChar char="■"/>
              <a:defRPr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3"/>
          </p:nvPr>
        </p:nvSpPr>
        <p:spPr>
          <a:xfrm>
            <a:off x="769700" y="4025700"/>
            <a:ext cx="7697100" cy="1202400"/>
          </a:xfrm>
          <a:prstGeom prst="rect">
            <a:avLst/>
          </a:prstGeom>
        </p:spPr>
        <p:txBody>
          <a:bodyPr spcFirstLastPara="1" wrap="square" lIns="72850" tIns="72850" rIns="72850" bIns="7285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●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9845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○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29845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■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29845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●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29845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○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29845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■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29845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●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29845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○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298450">
              <a:spcBef>
                <a:spcPts val="400"/>
              </a:spcBef>
              <a:spcAft>
                <a:spcPts val="400"/>
              </a:spcAft>
              <a:buClr>
                <a:srgbClr val="2F3943"/>
              </a:buClr>
              <a:buSzPts val="1100"/>
              <a:buFont typeface="Montserrat Medium"/>
              <a:buChar char="■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ложка">
  <p:cSld name="CUSTOM_1">
    <p:bg>
      <p:bgPr>
        <a:solidFill>
          <a:srgbClr val="0056C6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769700" y="3753625"/>
            <a:ext cx="7718700" cy="1382400"/>
          </a:xfrm>
          <a:prstGeom prst="rect">
            <a:avLst/>
          </a:prstGeom>
        </p:spPr>
        <p:txBody>
          <a:bodyPr spcFirstLastPara="1" wrap="square" lIns="72850" tIns="72850" rIns="72850" bIns="728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775950" y="2795100"/>
            <a:ext cx="7690800" cy="958800"/>
          </a:xfrm>
          <a:prstGeom prst="rect">
            <a:avLst/>
          </a:prstGeom>
        </p:spPr>
        <p:txBody>
          <a:bodyPr spcFirstLastPara="1" wrap="square" lIns="72850" tIns="72850" rIns="72850" bIns="7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spcBef>
                <a:spcPts val="4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spcBef>
                <a:spcPts val="400"/>
              </a:spcBef>
              <a:spcAft>
                <a:spcPts val="400"/>
              </a:spcAft>
              <a:buNone/>
              <a:defRPr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Фишки">
  <p:cSld name="CUSTOM_2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69603" y="1305225"/>
            <a:ext cx="1924200" cy="774000"/>
          </a:xfrm>
          <a:prstGeom prst="rect">
            <a:avLst/>
          </a:prstGeom>
        </p:spPr>
        <p:txBody>
          <a:bodyPr spcFirstLastPara="1" wrap="square" lIns="72850" tIns="72850" rIns="72850" bIns="7285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>
              <a:spcBef>
                <a:spcPts val="400"/>
              </a:spcBef>
              <a:spcAft>
                <a:spcPts val="0"/>
              </a:spcAft>
              <a:buNone/>
              <a:defRPr sz="1400"/>
            </a:lvl2pPr>
            <a:lvl3pPr lvl="2">
              <a:spcBef>
                <a:spcPts val="400"/>
              </a:spcBef>
              <a:spcAft>
                <a:spcPts val="0"/>
              </a:spcAft>
              <a:buNone/>
              <a:defRPr sz="1400"/>
            </a:lvl3pPr>
            <a:lvl4pPr lvl="3">
              <a:spcBef>
                <a:spcPts val="400"/>
              </a:spcBef>
              <a:spcAft>
                <a:spcPts val="0"/>
              </a:spcAft>
              <a:buNone/>
              <a:defRPr sz="1400"/>
            </a:lvl4pPr>
            <a:lvl5pPr lvl="4">
              <a:spcBef>
                <a:spcPts val="400"/>
              </a:spcBef>
              <a:spcAft>
                <a:spcPts val="0"/>
              </a:spcAft>
              <a:buNone/>
              <a:defRPr sz="1400"/>
            </a:lvl5pPr>
            <a:lvl6pPr lvl="5">
              <a:spcBef>
                <a:spcPts val="400"/>
              </a:spcBef>
              <a:spcAft>
                <a:spcPts val="0"/>
              </a:spcAft>
              <a:buNone/>
              <a:defRPr sz="1400"/>
            </a:lvl6pPr>
            <a:lvl7pPr lvl="6">
              <a:spcBef>
                <a:spcPts val="400"/>
              </a:spcBef>
              <a:spcAft>
                <a:spcPts val="0"/>
              </a:spcAft>
              <a:buNone/>
              <a:defRPr sz="1400"/>
            </a:lvl7pPr>
            <a:lvl8pPr lvl="7">
              <a:spcBef>
                <a:spcPts val="400"/>
              </a:spcBef>
              <a:spcAft>
                <a:spcPts val="0"/>
              </a:spcAft>
              <a:buNone/>
              <a:defRPr sz="1400"/>
            </a:lvl8pPr>
            <a:lvl9pPr lvl="8">
              <a:spcBef>
                <a:spcPts val="400"/>
              </a:spcBef>
              <a:spcAft>
                <a:spcPts val="4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769700" y="2079225"/>
            <a:ext cx="1924200" cy="1581000"/>
          </a:xfrm>
          <a:prstGeom prst="rect">
            <a:avLst/>
          </a:prstGeom>
        </p:spPr>
        <p:txBody>
          <a:bodyPr spcFirstLastPara="1" wrap="square" lIns="91425" tIns="91425" rIns="360000" bIns="91425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●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○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■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●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○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■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●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○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298450" rtl="0">
              <a:spcBef>
                <a:spcPts val="400"/>
              </a:spcBef>
              <a:spcAft>
                <a:spcPts val="400"/>
              </a:spcAft>
              <a:buClr>
                <a:srgbClr val="2F3943"/>
              </a:buClr>
              <a:buSzPts val="1100"/>
              <a:buFont typeface="Montserrat Medium"/>
              <a:buChar char="■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title" idx="2"/>
          </p:nvPr>
        </p:nvSpPr>
        <p:spPr>
          <a:xfrm>
            <a:off x="2693903" y="1305225"/>
            <a:ext cx="1924200" cy="774000"/>
          </a:xfrm>
          <a:prstGeom prst="rect">
            <a:avLst/>
          </a:prstGeom>
        </p:spPr>
        <p:txBody>
          <a:bodyPr spcFirstLastPara="1" wrap="square" lIns="72850" tIns="72850" rIns="72850" bIns="7285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4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4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4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4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4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4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4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400"/>
              </a:spcBef>
              <a:spcAft>
                <a:spcPts val="4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3"/>
          </p:nvPr>
        </p:nvSpPr>
        <p:spPr>
          <a:xfrm>
            <a:off x="2694000" y="2079225"/>
            <a:ext cx="1924200" cy="1581000"/>
          </a:xfrm>
          <a:prstGeom prst="rect">
            <a:avLst/>
          </a:prstGeom>
        </p:spPr>
        <p:txBody>
          <a:bodyPr spcFirstLastPara="1" wrap="square" lIns="91425" tIns="91425" rIns="360000" bIns="91425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●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○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■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●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○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■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●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○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298450" rtl="0">
              <a:spcBef>
                <a:spcPts val="400"/>
              </a:spcBef>
              <a:spcAft>
                <a:spcPts val="400"/>
              </a:spcAft>
              <a:buClr>
                <a:srgbClr val="2F3943"/>
              </a:buClr>
              <a:buSzPts val="1100"/>
              <a:buFont typeface="Montserrat Medium"/>
              <a:buChar char="■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title" idx="4"/>
          </p:nvPr>
        </p:nvSpPr>
        <p:spPr>
          <a:xfrm>
            <a:off x="4618203" y="1305225"/>
            <a:ext cx="1924200" cy="774000"/>
          </a:xfrm>
          <a:prstGeom prst="rect">
            <a:avLst/>
          </a:prstGeom>
        </p:spPr>
        <p:txBody>
          <a:bodyPr spcFirstLastPara="1" wrap="square" lIns="72850" tIns="72850" rIns="72850" bIns="7285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4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4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4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4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4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4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4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400"/>
              </a:spcBef>
              <a:spcAft>
                <a:spcPts val="4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5"/>
          </p:nvPr>
        </p:nvSpPr>
        <p:spPr>
          <a:xfrm>
            <a:off x="4618300" y="2079225"/>
            <a:ext cx="1924200" cy="1581000"/>
          </a:xfrm>
          <a:prstGeom prst="rect">
            <a:avLst/>
          </a:prstGeom>
        </p:spPr>
        <p:txBody>
          <a:bodyPr spcFirstLastPara="1" wrap="square" lIns="91425" tIns="91425" rIns="360000" bIns="91425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●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○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■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●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○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■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●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○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298450" rtl="0">
              <a:spcBef>
                <a:spcPts val="400"/>
              </a:spcBef>
              <a:spcAft>
                <a:spcPts val="400"/>
              </a:spcAft>
              <a:buClr>
                <a:srgbClr val="2F3943"/>
              </a:buClr>
              <a:buSzPts val="1100"/>
              <a:buFont typeface="Montserrat Medium"/>
              <a:buChar char="■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title" idx="6"/>
          </p:nvPr>
        </p:nvSpPr>
        <p:spPr>
          <a:xfrm>
            <a:off x="6542503" y="1305225"/>
            <a:ext cx="1924200" cy="774000"/>
          </a:xfrm>
          <a:prstGeom prst="rect">
            <a:avLst/>
          </a:prstGeom>
        </p:spPr>
        <p:txBody>
          <a:bodyPr spcFirstLastPara="1" wrap="square" lIns="72850" tIns="72850" rIns="72850" bIns="7285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4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4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4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4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4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4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4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400"/>
              </a:spcBef>
              <a:spcAft>
                <a:spcPts val="4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7"/>
          </p:nvPr>
        </p:nvSpPr>
        <p:spPr>
          <a:xfrm>
            <a:off x="6542600" y="2079225"/>
            <a:ext cx="1924200" cy="1581000"/>
          </a:xfrm>
          <a:prstGeom prst="rect">
            <a:avLst/>
          </a:prstGeom>
        </p:spPr>
        <p:txBody>
          <a:bodyPr spcFirstLastPara="1" wrap="square" lIns="91425" tIns="91425" rIns="360000" bIns="91425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●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○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■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●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○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■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●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298450" rtl="0">
              <a:spcBef>
                <a:spcPts val="400"/>
              </a:spcBef>
              <a:spcAft>
                <a:spcPts val="0"/>
              </a:spcAft>
              <a:buClr>
                <a:srgbClr val="2F3943"/>
              </a:buClr>
              <a:buSzPts val="1100"/>
              <a:buFont typeface="Montserrat Medium"/>
              <a:buChar char="○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298450" rtl="0">
              <a:spcBef>
                <a:spcPts val="400"/>
              </a:spcBef>
              <a:spcAft>
                <a:spcPts val="400"/>
              </a:spcAft>
              <a:buClr>
                <a:srgbClr val="2F3943"/>
              </a:buClr>
              <a:buSzPts val="1100"/>
              <a:buFont typeface="Montserrat Medium"/>
              <a:buChar char="■"/>
              <a:defRPr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аздел">
  <p:cSld name="CUSTOM_3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769700" y="495000"/>
            <a:ext cx="3855600" cy="1575000"/>
          </a:xfrm>
          <a:prstGeom prst="rect">
            <a:avLst/>
          </a:prstGeom>
        </p:spPr>
        <p:txBody>
          <a:bodyPr spcFirstLastPara="1" wrap="square" lIns="72850" tIns="72850" rIns="72850" bIns="72850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1"/>
          </p:nvPr>
        </p:nvSpPr>
        <p:spPr>
          <a:xfrm>
            <a:off x="769700" y="2070000"/>
            <a:ext cx="3855600" cy="562200"/>
          </a:xfrm>
          <a:prstGeom prst="rect">
            <a:avLst/>
          </a:prstGeom>
        </p:spPr>
        <p:txBody>
          <a:bodyPr spcFirstLastPara="1" wrap="square" lIns="72850" tIns="72850" rIns="72850" bIns="72850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769700" y="2632200"/>
            <a:ext cx="3855600" cy="2587800"/>
          </a:xfrm>
          <a:prstGeom prst="rect">
            <a:avLst/>
          </a:prstGeom>
        </p:spPr>
        <p:txBody>
          <a:bodyPr spcFirstLastPara="1" wrap="square" lIns="72850" tIns="72850" rIns="72850" bIns="7285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●"/>
              <a:defRPr sz="1400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○"/>
              <a:defRPr sz="1400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■"/>
              <a:defRPr sz="1400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●"/>
              <a:defRPr sz="1400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○"/>
              <a:defRPr sz="1400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■"/>
              <a:defRPr sz="1400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●"/>
              <a:defRPr sz="1400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○"/>
              <a:defRPr sz="1400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A1621"/>
              </a:buClr>
              <a:buSzPts val="1400"/>
              <a:buFont typeface="Montserrat Medium"/>
              <a:buChar char="■"/>
              <a:defRPr sz="1400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аздел Правый">
  <p:cSld name="CUSTOM_3_1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4757200" y="495000"/>
            <a:ext cx="3855600" cy="1575000"/>
          </a:xfrm>
          <a:prstGeom prst="rect">
            <a:avLst/>
          </a:prstGeom>
        </p:spPr>
        <p:txBody>
          <a:bodyPr spcFirstLastPara="1" wrap="square" lIns="72850" tIns="72850" rIns="72850" bIns="72850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  <a:defRPr sz="29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ubTitle" idx="1"/>
          </p:nvPr>
        </p:nvSpPr>
        <p:spPr>
          <a:xfrm>
            <a:off x="4757200" y="2070000"/>
            <a:ext cx="3855600" cy="562200"/>
          </a:xfrm>
          <a:prstGeom prst="rect">
            <a:avLst/>
          </a:prstGeom>
        </p:spPr>
        <p:txBody>
          <a:bodyPr spcFirstLastPara="1" wrap="square" lIns="72850" tIns="72850" rIns="72850" bIns="72850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  <a:defRPr sz="1900">
                <a:solidFill>
                  <a:srgbClr val="0056C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4757200" y="2632200"/>
            <a:ext cx="3855600" cy="2587800"/>
          </a:xfrm>
          <a:prstGeom prst="rect">
            <a:avLst/>
          </a:prstGeom>
        </p:spPr>
        <p:txBody>
          <a:bodyPr spcFirstLastPara="1" wrap="square" lIns="72850" tIns="72850" rIns="72850" bIns="7285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●"/>
              <a:defRPr sz="1400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○"/>
              <a:defRPr sz="1400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■"/>
              <a:defRPr sz="1400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●"/>
              <a:defRPr sz="1400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○"/>
              <a:defRPr sz="1400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■"/>
              <a:defRPr sz="1400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●"/>
              <a:defRPr sz="1400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○"/>
              <a:defRPr sz="1400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A1621"/>
              </a:buClr>
              <a:buSzPts val="1400"/>
              <a:buFont typeface="Montserrat Medium"/>
              <a:buChar char="■"/>
              <a:defRPr sz="1400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69700" y="495000"/>
            <a:ext cx="7697100" cy="8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30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30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30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30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30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30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30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  <a:defRPr sz="30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69700" y="2070000"/>
            <a:ext cx="7697100" cy="29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457200" lvl="0" indent="-30480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56C6"/>
              </a:buClr>
              <a:buSzPts val="1200"/>
              <a:buFont typeface="Montserrat"/>
              <a:buChar char="●"/>
              <a:defRPr sz="1200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0480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Clr>
                <a:srgbClr val="0056C6"/>
              </a:buClr>
              <a:buSzPts val="1200"/>
              <a:buFont typeface="Montserrat"/>
              <a:buChar char="○"/>
              <a:defRPr sz="1200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0480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Clr>
                <a:srgbClr val="0056C6"/>
              </a:buClr>
              <a:buSzPts val="1200"/>
              <a:buFont typeface="Montserrat"/>
              <a:buChar char="■"/>
              <a:defRPr sz="1200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0480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Clr>
                <a:srgbClr val="0056C6"/>
              </a:buClr>
              <a:buSzPts val="1200"/>
              <a:buFont typeface="Montserrat"/>
              <a:buChar char="●"/>
              <a:defRPr sz="1200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0480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Clr>
                <a:srgbClr val="0056C6"/>
              </a:buClr>
              <a:buSzPts val="1200"/>
              <a:buFont typeface="Montserrat"/>
              <a:buChar char="○"/>
              <a:defRPr sz="1200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0480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Clr>
                <a:srgbClr val="0056C6"/>
              </a:buClr>
              <a:buSzPts val="1200"/>
              <a:buFont typeface="Montserrat"/>
              <a:buChar char="■"/>
              <a:defRPr sz="1200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0480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Clr>
                <a:srgbClr val="0056C6"/>
              </a:buClr>
              <a:buSzPts val="1200"/>
              <a:buFont typeface="Montserrat"/>
              <a:buChar char="●"/>
              <a:defRPr sz="1200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0480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Clr>
                <a:srgbClr val="0056C6"/>
              </a:buClr>
              <a:buSzPts val="1200"/>
              <a:buFont typeface="Montserrat"/>
              <a:buChar char="○"/>
              <a:defRPr sz="1200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04800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Clr>
                <a:srgbClr val="0056C6"/>
              </a:buClr>
              <a:buSzPts val="1200"/>
              <a:buFont typeface="Montserrat"/>
              <a:buChar char="■"/>
              <a:defRPr sz="1200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mc:AlternateContent xmlns:mc="http://schemas.openxmlformats.org/markup-compatibility/2006" xmlns:p14="http://schemas.microsoft.com/office/powerpoint/2010/main">
    <mc:Choice Requires="p14">
      <p:transition spd="slow" p14:dur="9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312">
          <p15:clr>
            <a:srgbClr val="F06B4A"/>
          </p15:clr>
        </p15:guide>
        <p15:guide id="2" pos="485">
          <p15:clr>
            <a:srgbClr val="F06B4A"/>
          </p15:clr>
        </p15:guide>
        <p15:guide id="3" pos="5333">
          <p15:clr>
            <a:srgbClr val="F06B4A"/>
          </p15:clr>
        </p15:guide>
        <p15:guide id="4" orient="horz" pos="3288">
          <p15:clr>
            <a:srgbClr val="F06B4A"/>
          </p15:clr>
        </p15:guide>
        <p15:guide id="5" orient="horz" pos="1304">
          <p15:clr>
            <a:srgbClr val="F06B4A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mbl.mba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mbl.mba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mbl.mba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mbl.mba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mbl.mba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6.jp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30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openxmlformats.org/officeDocument/2006/relationships/hyperlink" Target="http://mbl.mba/" TargetMode="External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775950" y="2821250"/>
            <a:ext cx="7690800" cy="958800"/>
          </a:xfrm>
          <a:prstGeom prst="rect">
            <a:avLst/>
          </a:prstGeom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>
                <a:latin typeface="Montserrat"/>
                <a:ea typeface="Montserrat"/>
                <a:cs typeface="Montserrat"/>
                <a:sym typeface="Montserrat"/>
              </a:rPr>
              <a:t>«Сетевой проект школ Октябрьского района»</a:t>
            </a:r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ubTitle" idx="1"/>
          </p:nvPr>
        </p:nvSpPr>
        <p:spPr>
          <a:xfrm>
            <a:off x="769700" y="4874675"/>
            <a:ext cx="7718700" cy="840300"/>
          </a:xfrm>
          <a:prstGeom prst="rect">
            <a:avLst/>
          </a:prstGeom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" dirty="0" smtClean="0"/>
              <a:t>2020</a:t>
            </a:r>
            <a:endParaRPr dirty="0"/>
          </a:p>
        </p:txBody>
      </p:sp>
      <p:pic>
        <p:nvPicPr>
          <p:cNvPr id="39" name="Google Shape;39;p7"/>
          <p:cNvPicPr preferRelativeResize="0"/>
          <p:nvPr/>
        </p:nvPicPr>
        <p:blipFill rotWithShape="1">
          <a:blip r:embed="rId3">
            <a:alphaModFix/>
          </a:blip>
          <a:srcRect r="-5932"/>
          <a:stretch/>
        </p:blipFill>
        <p:spPr>
          <a:xfrm>
            <a:off x="2443325" y="882393"/>
            <a:ext cx="4371450" cy="174855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7"/>
          <p:cNvSpPr txBox="1"/>
          <p:nvPr/>
        </p:nvSpPr>
        <p:spPr>
          <a:xfrm>
            <a:off x="1594125" y="4296650"/>
            <a:ext cx="60591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Свердловский областной Фонд поддержки предпринимательства</a:t>
            </a:r>
            <a:endParaRPr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Ассоциация лидеров бизнеса и образования “Клуб “Корифей”</a:t>
            </a:r>
            <a:endParaRPr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Центр бизнес образования</a:t>
            </a:r>
            <a:endParaRPr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6C6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oogle Shape;131;p16"/>
          <p:cNvGrpSpPr/>
          <p:nvPr/>
        </p:nvGrpSpPr>
        <p:grpSpPr>
          <a:xfrm>
            <a:off x="2732046" y="2262696"/>
            <a:ext cx="3700004" cy="2629219"/>
            <a:chOff x="2732046" y="2262696"/>
            <a:chExt cx="3700004" cy="2629219"/>
          </a:xfrm>
        </p:grpSpPr>
        <p:cxnSp>
          <p:nvCxnSpPr>
            <p:cNvPr id="132" name="Google Shape;132;p16"/>
            <p:cNvCxnSpPr>
              <a:stCxn id="133" idx="2"/>
            </p:cNvCxnSpPr>
            <p:nvPr/>
          </p:nvCxnSpPr>
          <p:spPr>
            <a:xfrm rot="10800000">
              <a:off x="4571923" y="3066115"/>
              <a:ext cx="0" cy="1825800"/>
            </a:xfrm>
            <a:prstGeom prst="straightConnector1">
              <a:avLst/>
            </a:pr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16"/>
            <p:cNvCxnSpPr/>
            <p:nvPr/>
          </p:nvCxnSpPr>
          <p:spPr>
            <a:xfrm rot="10800000" flipH="1">
              <a:off x="2732046" y="2262696"/>
              <a:ext cx="3390900" cy="175350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16"/>
            <p:cNvCxnSpPr/>
            <p:nvPr/>
          </p:nvCxnSpPr>
          <p:spPr>
            <a:xfrm rot="10800000">
              <a:off x="3064250" y="2285889"/>
              <a:ext cx="3367800" cy="172260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6" name="Google Shape;136;p16"/>
          <p:cNvSpPr txBox="1">
            <a:spLocks noGrp="1"/>
          </p:cNvSpPr>
          <p:nvPr>
            <p:ph type="title"/>
          </p:nvPr>
        </p:nvSpPr>
        <p:spPr>
          <a:xfrm>
            <a:off x="775950" y="298525"/>
            <a:ext cx="7690800" cy="958800"/>
          </a:xfrm>
          <a:prstGeom prst="rect">
            <a:avLst/>
          </a:prstGeom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>
                <a:solidFill>
                  <a:srgbClr val="FFFFFF"/>
                </a:solidFill>
              </a:rPr>
              <a:t>МОДЕЛЬ РАБОТЫ</a:t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137" name="Google Shape;137;p16"/>
          <p:cNvGrpSpPr/>
          <p:nvPr/>
        </p:nvGrpSpPr>
        <p:grpSpPr>
          <a:xfrm>
            <a:off x="5402325" y="1582891"/>
            <a:ext cx="1370139" cy="1370139"/>
            <a:chOff x="5763700" y="771225"/>
            <a:chExt cx="1745400" cy="1745400"/>
          </a:xfrm>
        </p:grpSpPr>
        <p:sp>
          <p:nvSpPr>
            <p:cNvPr id="138" name="Google Shape;138;p16"/>
            <p:cNvSpPr/>
            <p:nvPr/>
          </p:nvSpPr>
          <p:spPr>
            <a:xfrm>
              <a:off x="5763700" y="771225"/>
              <a:ext cx="1745400" cy="1745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39" name="Google Shape;139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869882" y="1140342"/>
              <a:ext cx="1533057" cy="10071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0" name="Google Shape;140;p16"/>
          <p:cNvGrpSpPr/>
          <p:nvPr/>
        </p:nvGrpSpPr>
        <p:grpSpPr>
          <a:xfrm>
            <a:off x="2371392" y="1582887"/>
            <a:ext cx="1370139" cy="1370139"/>
            <a:chOff x="2842750" y="1211438"/>
            <a:chExt cx="1745400" cy="1745400"/>
          </a:xfrm>
        </p:grpSpPr>
        <p:sp>
          <p:nvSpPr>
            <p:cNvPr id="141" name="Google Shape;141;p16"/>
            <p:cNvSpPr/>
            <p:nvPr/>
          </p:nvSpPr>
          <p:spPr>
            <a:xfrm>
              <a:off x="2842750" y="1211438"/>
              <a:ext cx="1745400" cy="1745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42" name="Google Shape;142;p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350612" y="1743541"/>
              <a:ext cx="729697" cy="77862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3" name="Google Shape;143;p16"/>
          <p:cNvGrpSpPr/>
          <p:nvPr/>
        </p:nvGrpSpPr>
        <p:grpSpPr>
          <a:xfrm>
            <a:off x="2008347" y="3326401"/>
            <a:ext cx="1370139" cy="1370139"/>
            <a:chOff x="2195986" y="2605863"/>
            <a:chExt cx="1745400" cy="1745400"/>
          </a:xfrm>
        </p:grpSpPr>
        <p:sp>
          <p:nvSpPr>
            <p:cNvPr id="144" name="Google Shape;144;p16"/>
            <p:cNvSpPr/>
            <p:nvPr/>
          </p:nvSpPr>
          <p:spPr>
            <a:xfrm>
              <a:off x="2195986" y="2605863"/>
              <a:ext cx="1745400" cy="1745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45" name="Google Shape;145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705405" y="3196201"/>
              <a:ext cx="823701" cy="60763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6" name="Google Shape;146;p16"/>
          <p:cNvSpPr/>
          <p:nvPr/>
        </p:nvSpPr>
        <p:spPr>
          <a:xfrm>
            <a:off x="3741596" y="2206257"/>
            <a:ext cx="1660800" cy="1660800"/>
          </a:xfrm>
          <a:prstGeom prst="ellipse">
            <a:avLst/>
          </a:prstGeom>
          <a:solidFill>
            <a:srgbClr val="0056C6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6"/>
          <p:cNvSpPr txBox="1">
            <a:spLocks noGrp="1"/>
          </p:cNvSpPr>
          <p:nvPr>
            <p:ph type="subTitle" idx="1"/>
          </p:nvPr>
        </p:nvSpPr>
        <p:spPr>
          <a:xfrm>
            <a:off x="769700" y="1081575"/>
            <a:ext cx="7718700" cy="501300"/>
          </a:xfrm>
          <a:prstGeom prst="rect">
            <a:avLst/>
          </a:prstGeom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"/>
              <a:t>Принцип пазла — набор секций + общие мероприятия</a:t>
            </a:r>
            <a:endParaRPr/>
          </a:p>
        </p:txBody>
      </p:sp>
      <p:pic>
        <p:nvPicPr>
          <p:cNvPr id="148" name="Google Shape;148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97099" y="2461842"/>
            <a:ext cx="1149650" cy="1149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9" name="Google Shape;149;p16"/>
          <p:cNvGrpSpPr/>
          <p:nvPr/>
        </p:nvGrpSpPr>
        <p:grpSpPr>
          <a:xfrm>
            <a:off x="5765380" y="3326402"/>
            <a:ext cx="1370139" cy="1370139"/>
            <a:chOff x="5765380" y="3326402"/>
            <a:chExt cx="1370139" cy="1370139"/>
          </a:xfrm>
        </p:grpSpPr>
        <p:sp>
          <p:nvSpPr>
            <p:cNvPr id="150" name="Google Shape;150;p16"/>
            <p:cNvSpPr/>
            <p:nvPr/>
          </p:nvSpPr>
          <p:spPr>
            <a:xfrm>
              <a:off x="5765380" y="3326402"/>
              <a:ext cx="1370139" cy="137013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51" name="Google Shape;151;p1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851038" y="3651837"/>
              <a:ext cx="1198825" cy="7192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2" name="Google Shape;152;p16"/>
          <p:cNvGrpSpPr/>
          <p:nvPr/>
        </p:nvGrpSpPr>
        <p:grpSpPr>
          <a:xfrm>
            <a:off x="3886858" y="4027709"/>
            <a:ext cx="1370139" cy="1370139"/>
            <a:chOff x="3886858" y="4027709"/>
            <a:chExt cx="1370139" cy="1370139"/>
          </a:xfrm>
        </p:grpSpPr>
        <p:sp>
          <p:nvSpPr>
            <p:cNvPr id="153" name="Google Shape;153;p16"/>
            <p:cNvSpPr/>
            <p:nvPr/>
          </p:nvSpPr>
          <p:spPr>
            <a:xfrm>
              <a:off x="3886858" y="4027709"/>
              <a:ext cx="1370139" cy="137013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54" name="Google Shape;154;p1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030800" y="4371125"/>
              <a:ext cx="1082250" cy="86580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17"/>
          <p:cNvPicPr preferRelativeResize="0"/>
          <p:nvPr/>
        </p:nvPicPr>
        <p:blipFill rotWithShape="1">
          <a:blip r:embed="rId3">
            <a:alphaModFix/>
          </a:blip>
          <a:srcRect l="28233" t="23754" r="3004" b="10334"/>
          <a:stretch/>
        </p:blipFill>
        <p:spPr>
          <a:xfrm>
            <a:off x="0" y="0"/>
            <a:ext cx="9144001" cy="3506374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7"/>
          <p:cNvSpPr txBox="1"/>
          <p:nvPr/>
        </p:nvSpPr>
        <p:spPr>
          <a:xfrm>
            <a:off x="769600" y="931300"/>
            <a:ext cx="1924200" cy="16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sz="9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sz="9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1" name="Google Shape;161;p17"/>
          <p:cNvSpPr txBox="1"/>
          <p:nvPr/>
        </p:nvSpPr>
        <p:spPr>
          <a:xfrm>
            <a:off x="6542500" y="931300"/>
            <a:ext cx="1924200" cy="16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sz="9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sz="9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2" name="Google Shape;162;p17"/>
          <p:cNvSpPr txBox="1"/>
          <p:nvPr/>
        </p:nvSpPr>
        <p:spPr>
          <a:xfrm>
            <a:off x="2693800" y="931300"/>
            <a:ext cx="1924200" cy="16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sz="9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sz="9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" name="Google Shape;163;p17"/>
          <p:cNvSpPr txBox="1"/>
          <p:nvPr/>
        </p:nvSpPr>
        <p:spPr>
          <a:xfrm>
            <a:off x="4618100" y="931300"/>
            <a:ext cx="1924200" cy="16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sz="9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 sz="9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4" name="Google Shape;164;p17"/>
          <p:cNvSpPr txBox="1"/>
          <p:nvPr/>
        </p:nvSpPr>
        <p:spPr>
          <a:xfrm>
            <a:off x="769603" y="2612200"/>
            <a:ext cx="1924200" cy="7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rPr>
              <a:t>IT-ПРОЕКТЫ</a:t>
            </a:r>
            <a:endParaRPr b="1">
              <a:solidFill>
                <a:srgbClr val="0056C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5" name="Google Shape;165;p17"/>
          <p:cNvSpPr txBox="1"/>
          <p:nvPr/>
        </p:nvSpPr>
        <p:spPr>
          <a:xfrm>
            <a:off x="769700" y="3386200"/>
            <a:ext cx="1924200" cy="15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360000" bIns="91425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100" b="1">
                <a:solidFill>
                  <a:srgbClr val="2F3943"/>
                </a:solidFill>
                <a:latin typeface="Montserrat"/>
                <a:ea typeface="Montserrat"/>
                <a:cs typeface="Montserrat"/>
                <a:sym typeface="Montserrat"/>
              </a:rPr>
              <a:t>ЮнИТ-Урал</a:t>
            </a:r>
            <a:endParaRPr sz="11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ru"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Конкурс проектов</a:t>
            </a:r>
            <a:endParaRPr sz="11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6" name="Google Shape;166;p17"/>
          <p:cNvSpPr txBox="1"/>
          <p:nvPr/>
        </p:nvSpPr>
        <p:spPr>
          <a:xfrm>
            <a:off x="2693903" y="2612200"/>
            <a:ext cx="1924200" cy="7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rPr>
              <a:t>ПЕРЕГОВОРЫ</a:t>
            </a:r>
            <a:endParaRPr b="1">
              <a:solidFill>
                <a:srgbClr val="0056C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7" name="Google Shape;167;p17"/>
          <p:cNvSpPr txBox="1"/>
          <p:nvPr/>
        </p:nvSpPr>
        <p:spPr>
          <a:xfrm>
            <a:off x="2694000" y="3386200"/>
            <a:ext cx="1924200" cy="15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360000" bIns="91425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b="1">
                <a:solidFill>
                  <a:srgbClr val="2F3943"/>
                </a:solidFill>
                <a:latin typeface="Montserrat"/>
                <a:ea typeface="Montserrat"/>
                <a:cs typeface="Montserrat"/>
                <a:sym typeface="Montserrat"/>
              </a:rPr>
              <a:t>ЦБО</a:t>
            </a:r>
            <a:endParaRPr sz="11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ru"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Переговорный турнир</a:t>
            </a:r>
            <a:endParaRPr sz="11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8" name="Google Shape;168;p17"/>
          <p:cNvSpPr txBox="1"/>
          <p:nvPr/>
        </p:nvSpPr>
        <p:spPr>
          <a:xfrm>
            <a:off x="4618203" y="2612200"/>
            <a:ext cx="1924200" cy="7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rPr>
              <a:t>СЕРВИС</a:t>
            </a:r>
            <a:endParaRPr b="1">
              <a:solidFill>
                <a:srgbClr val="0056C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9" name="Google Shape;169;p17"/>
          <p:cNvSpPr txBox="1"/>
          <p:nvPr/>
        </p:nvSpPr>
        <p:spPr>
          <a:xfrm>
            <a:off x="4618300" y="3386200"/>
            <a:ext cx="1924200" cy="15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360000" bIns="91425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100" b="1">
                <a:solidFill>
                  <a:srgbClr val="2F3943"/>
                </a:solidFill>
                <a:latin typeface="Montserrat"/>
                <a:ea typeface="Montserrat"/>
                <a:cs typeface="Montserrat"/>
                <a:sym typeface="Montserrat"/>
              </a:rPr>
              <a:t>Белая лошадь</a:t>
            </a:r>
            <a:r>
              <a:rPr lang="ru"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Конкурс проектов по туризму, на проект отеля или ресторана</a:t>
            </a:r>
            <a:endParaRPr sz="11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sz="11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0" name="Google Shape;170;p17"/>
          <p:cNvSpPr txBox="1"/>
          <p:nvPr/>
        </p:nvSpPr>
        <p:spPr>
          <a:xfrm>
            <a:off x="6542503" y="2612200"/>
            <a:ext cx="1924200" cy="7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rPr>
              <a:t>ФИНАНСЫ</a:t>
            </a:r>
            <a:endParaRPr b="1">
              <a:solidFill>
                <a:srgbClr val="0056C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1" name="Google Shape;171;p17"/>
          <p:cNvSpPr txBox="1"/>
          <p:nvPr/>
        </p:nvSpPr>
        <p:spPr>
          <a:xfrm>
            <a:off x="6542600" y="3386200"/>
            <a:ext cx="1924200" cy="15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360000" bIns="91425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100" b="1">
                <a:solidFill>
                  <a:srgbClr val="2F3943"/>
                </a:solidFill>
                <a:latin typeface="Montserrat"/>
                <a:ea typeface="Montserrat"/>
                <a:cs typeface="Montserrat"/>
                <a:sym typeface="Montserrat"/>
              </a:rPr>
              <a:t>Кибер-чемпионат</a:t>
            </a:r>
            <a:endParaRPr sz="1100" b="1">
              <a:solidFill>
                <a:srgbClr val="2F39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ru"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 основам предпринимательства</a:t>
            </a:r>
            <a:endParaRPr sz="11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18"/>
          <p:cNvPicPr preferRelativeResize="0"/>
          <p:nvPr/>
        </p:nvPicPr>
        <p:blipFill rotWithShape="1">
          <a:blip r:embed="rId3">
            <a:alphaModFix/>
          </a:blip>
          <a:srcRect l="36888" t="14694" r="17883" b="11428"/>
          <a:stretch/>
        </p:blipFill>
        <p:spPr>
          <a:xfrm>
            <a:off x="3896600" y="0"/>
            <a:ext cx="5247400" cy="571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8"/>
          <p:cNvPicPr preferRelativeResize="0"/>
          <p:nvPr/>
        </p:nvPicPr>
        <p:blipFill rotWithShape="1">
          <a:blip r:embed="rId4">
            <a:alphaModFix/>
          </a:blip>
          <a:srcRect l="23489" t="11448" r="28825" b="11456"/>
          <a:stretch/>
        </p:blipFill>
        <p:spPr>
          <a:xfrm rot="-5400000">
            <a:off x="1686089" y="1446914"/>
            <a:ext cx="5771822" cy="282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8"/>
          <p:cNvSpPr txBox="1">
            <a:spLocks noGrp="1"/>
          </p:cNvSpPr>
          <p:nvPr>
            <p:ph type="title"/>
          </p:nvPr>
        </p:nvSpPr>
        <p:spPr>
          <a:xfrm>
            <a:off x="729375" y="308450"/>
            <a:ext cx="4374900" cy="1575000"/>
          </a:xfrm>
          <a:prstGeom prst="rect">
            <a:avLst/>
          </a:prstGeom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"/>
              <a:t>КОНКРЕТИКА</a:t>
            </a:r>
            <a:endParaRPr/>
          </a:p>
        </p:txBody>
      </p:sp>
      <p:sp>
        <p:nvSpPr>
          <p:cNvPr id="179" name="Google Shape;179;p18"/>
          <p:cNvSpPr txBox="1">
            <a:spLocks noGrp="1"/>
          </p:cNvSpPr>
          <p:nvPr>
            <p:ph type="subTitle" idx="1"/>
          </p:nvPr>
        </p:nvSpPr>
        <p:spPr>
          <a:xfrm>
            <a:off x="769700" y="2070000"/>
            <a:ext cx="3855600" cy="562200"/>
          </a:xfrm>
          <a:prstGeom prst="rect">
            <a:avLst/>
          </a:prstGeom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"/>
              <a:t>Программы и мероприятия</a:t>
            </a:r>
            <a:endParaRPr/>
          </a:p>
        </p:txBody>
      </p:sp>
      <p:sp>
        <p:nvSpPr>
          <p:cNvPr id="180" name="Google Shape;180;p18"/>
          <p:cNvSpPr txBox="1">
            <a:spLocks noGrp="1"/>
          </p:cNvSpPr>
          <p:nvPr>
            <p:ph type="body" idx="2"/>
          </p:nvPr>
        </p:nvSpPr>
        <p:spPr>
          <a:xfrm>
            <a:off x="477400" y="2632200"/>
            <a:ext cx="3855600" cy="2322300"/>
          </a:xfrm>
          <a:prstGeom prst="rect">
            <a:avLst/>
          </a:prstGeom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>
                <a:solidFill>
                  <a:schemeClr val="accent2"/>
                </a:solidFill>
              </a:rPr>
              <a:t>Кейс Игра “Деловой город”</a:t>
            </a:r>
            <a:endParaRPr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ru">
                <a:solidFill>
                  <a:schemeClr val="accent2"/>
                </a:solidFill>
              </a:rPr>
              <a:t>Чемпионат по основам предпринимательства</a:t>
            </a:r>
            <a:endParaRPr>
              <a:solidFill>
                <a:schemeClr val="accent2"/>
              </a:solidFill>
            </a:endParaRPr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ru">
                <a:solidFill>
                  <a:schemeClr val="accent2"/>
                </a:solidFill>
              </a:rPr>
              <a:t>Чемпионат “Управленческие поединки”</a:t>
            </a:r>
            <a:endParaRPr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ru"/>
              <a:t>Клуб настольных игр </a:t>
            </a:r>
            <a:endParaRPr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ru"/>
              <a:t>Курс Основы предпринимательства.</a:t>
            </a:r>
            <a:endParaRPr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ru"/>
              <a:t>Тестирование</a:t>
            </a:r>
            <a:endParaRPr/>
          </a:p>
          <a:p>
            <a:pPr marL="45720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91440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endParaRPr/>
          </a:p>
        </p:txBody>
      </p:sp>
      <p:sp>
        <p:nvSpPr>
          <p:cNvPr id="181" name="Google Shape;181;p18"/>
          <p:cNvSpPr/>
          <p:nvPr/>
        </p:nvSpPr>
        <p:spPr>
          <a:xfrm>
            <a:off x="4150650" y="2252875"/>
            <a:ext cx="1836000" cy="1836000"/>
          </a:xfrm>
          <a:prstGeom prst="ellipse">
            <a:avLst/>
          </a:prstGeom>
          <a:solidFill>
            <a:srgbClr val="0056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!!!</a:t>
            </a:r>
            <a:endParaRPr sz="48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1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9"/>
          <p:cNvSpPr txBox="1">
            <a:spLocks noGrp="1"/>
          </p:cNvSpPr>
          <p:nvPr>
            <p:ph type="sldNum" idx="12"/>
          </p:nvPr>
        </p:nvSpPr>
        <p:spPr>
          <a:xfrm>
            <a:off x="8466676" y="5228163"/>
            <a:ext cx="2964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13</a:t>
            </a:fld>
            <a:endParaRPr/>
          </a:p>
        </p:txBody>
      </p:sp>
      <p:sp>
        <p:nvSpPr>
          <p:cNvPr id="187" name="Google Shape;187;p19"/>
          <p:cNvSpPr txBox="1"/>
          <p:nvPr/>
        </p:nvSpPr>
        <p:spPr>
          <a:xfrm>
            <a:off x="769600" y="273525"/>
            <a:ext cx="1924200" cy="16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sz="9600">
                <a:solidFill>
                  <a:srgbClr val="DADCDD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sz="9600">
              <a:solidFill>
                <a:srgbClr val="DADC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8" name="Google Shape;188;p19"/>
          <p:cNvSpPr txBox="1"/>
          <p:nvPr/>
        </p:nvSpPr>
        <p:spPr>
          <a:xfrm>
            <a:off x="6542500" y="273525"/>
            <a:ext cx="1924200" cy="16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sz="9600">
                <a:solidFill>
                  <a:srgbClr val="DADCDD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sz="9600">
              <a:solidFill>
                <a:srgbClr val="DADC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9" name="Google Shape;189;p19"/>
          <p:cNvSpPr txBox="1"/>
          <p:nvPr/>
        </p:nvSpPr>
        <p:spPr>
          <a:xfrm>
            <a:off x="2693800" y="273525"/>
            <a:ext cx="1924200" cy="16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sz="9600">
                <a:solidFill>
                  <a:srgbClr val="DADCDD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sz="9600">
              <a:solidFill>
                <a:srgbClr val="DADC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0" name="Google Shape;190;p19"/>
          <p:cNvSpPr txBox="1"/>
          <p:nvPr/>
        </p:nvSpPr>
        <p:spPr>
          <a:xfrm>
            <a:off x="4618100" y="273525"/>
            <a:ext cx="1924200" cy="16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sz="9600">
                <a:solidFill>
                  <a:srgbClr val="DADCDD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 sz="9600">
              <a:solidFill>
                <a:srgbClr val="DADC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1" name="Google Shape;191;p19"/>
          <p:cNvPicPr preferRelativeResize="0"/>
          <p:nvPr/>
        </p:nvPicPr>
        <p:blipFill rotWithShape="1">
          <a:blip r:embed="rId3">
            <a:alphaModFix/>
          </a:blip>
          <a:srcRect l="26899" t="6661" r="4338" b="41618"/>
          <a:stretch/>
        </p:blipFill>
        <p:spPr>
          <a:xfrm>
            <a:off x="0" y="2963600"/>
            <a:ext cx="9144001" cy="2751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9"/>
          <p:cNvSpPr txBox="1"/>
          <p:nvPr/>
        </p:nvSpPr>
        <p:spPr>
          <a:xfrm>
            <a:off x="769603" y="1305225"/>
            <a:ext cx="1924200" cy="7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rPr>
              <a:t>ОСЕННЯЯ СМЕНА </a:t>
            </a:r>
            <a:endParaRPr b="1">
              <a:solidFill>
                <a:srgbClr val="0056C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3" name="Google Shape;193;p19"/>
          <p:cNvSpPr txBox="1"/>
          <p:nvPr/>
        </p:nvSpPr>
        <p:spPr>
          <a:xfrm>
            <a:off x="769700" y="2079225"/>
            <a:ext cx="2002500" cy="15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360000" bIns="91425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"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 сентябре в санатории Обуховский - 21  день бесплатно</a:t>
            </a:r>
            <a:endParaRPr sz="11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4" name="Google Shape;194;p19"/>
          <p:cNvSpPr txBox="1"/>
          <p:nvPr/>
        </p:nvSpPr>
        <p:spPr>
          <a:xfrm>
            <a:off x="2693903" y="1305225"/>
            <a:ext cx="1924200" cy="7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rPr>
              <a:t>ЧЕМПИОНАТ</a:t>
            </a:r>
            <a:endParaRPr b="1">
              <a:solidFill>
                <a:srgbClr val="0056C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5" name="Google Shape;195;p19"/>
          <p:cNvSpPr txBox="1"/>
          <p:nvPr/>
        </p:nvSpPr>
        <p:spPr>
          <a:xfrm>
            <a:off x="2694000" y="2079225"/>
            <a:ext cx="1924200" cy="15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360000" bIns="91425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"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 ОСНОВАМ ПРЕДПРИНИМАЕТЛЬСТВА</a:t>
            </a:r>
            <a:endParaRPr sz="11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6" name="Google Shape;196;p19"/>
          <p:cNvSpPr txBox="1"/>
          <p:nvPr/>
        </p:nvSpPr>
        <p:spPr>
          <a:xfrm>
            <a:off x="4618203" y="1305225"/>
            <a:ext cx="1924200" cy="7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rPr>
              <a:t>ГРАНТ		</a:t>
            </a:r>
            <a:endParaRPr b="1">
              <a:solidFill>
                <a:srgbClr val="0056C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7" name="Google Shape;197;p19"/>
          <p:cNvSpPr txBox="1"/>
          <p:nvPr/>
        </p:nvSpPr>
        <p:spPr>
          <a:xfrm>
            <a:off x="4618300" y="2079225"/>
            <a:ext cx="1924200" cy="15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360000" bIns="91425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"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Сетевой проект школ Октябрьского района - Грант Министерства Просвещения РФ</a:t>
            </a:r>
            <a:endParaRPr sz="11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8" name="Google Shape;198;p19"/>
          <p:cNvSpPr txBox="1"/>
          <p:nvPr/>
        </p:nvSpPr>
        <p:spPr>
          <a:xfrm>
            <a:off x="6542503" y="1305225"/>
            <a:ext cx="1924200" cy="7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rPr>
              <a:t>АСИ</a:t>
            </a:r>
            <a:endParaRPr b="1">
              <a:solidFill>
                <a:srgbClr val="0056C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9" name="Google Shape;199;p19"/>
          <p:cNvSpPr txBox="1"/>
          <p:nvPr/>
        </p:nvSpPr>
        <p:spPr>
          <a:xfrm>
            <a:off x="6542600" y="2079225"/>
            <a:ext cx="1924200" cy="15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360000" bIns="91425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"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Поддержка Агентства стратегических инициатив</a:t>
            </a:r>
            <a:endParaRPr sz="11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0" name="Google Shape;200;p19"/>
          <p:cNvSpPr txBox="1"/>
          <p:nvPr/>
        </p:nvSpPr>
        <p:spPr>
          <a:xfrm>
            <a:off x="3200400" y="4554900"/>
            <a:ext cx="27432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mbl.mba</a:t>
            </a:r>
            <a:endParaRPr sz="2400">
              <a:solidFill>
                <a:srgbClr val="0000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20"/>
          <p:cNvPicPr preferRelativeResize="0"/>
          <p:nvPr/>
        </p:nvPicPr>
        <p:blipFill rotWithShape="1">
          <a:blip r:embed="rId3">
            <a:alphaModFix/>
          </a:blip>
          <a:srcRect l="28233" t="23754" r="3004" b="10334"/>
          <a:stretch/>
        </p:blipFill>
        <p:spPr>
          <a:xfrm>
            <a:off x="0" y="0"/>
            <a:ext cx="9144001" cy="3506374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0"/>
          <p:cNvSpPr txBox="1"/>
          <p:nvPr/>
        </p:nvSpPr>
        <p:spPr>
          <a:xfrm>
            <a:off x="507025" y="3343400"/>
            <a:ext cx="8265600" cy="16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360000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latin typeface="Montserrat"/>
                <a:ea typeface="Montserrat"/>
                <a:cs typeface="Montserrat"/>
                <a:sym typeface="Montserrat"/>
              </a:rPr>
              <a:t>Молодежная бизнес лига как</a:t>
            </a:r>
            <a:r>
              <a:rPr lang="ru" sz="1500" b="1">
                <a:latin typeface="Montserrat"/>
                <a:ea typeface="Montserrat"/>
                <a:cs typeface="Montserrat"/>
                <a:sym typeface="Montserrat"/>
              </a:rPr>
              <a:t> сетевой проект </a:t>
            </a:r>
            <a:r>
              <a:rPr lang="ru" sz="1500">
                <a:latin typeface="Montserrat"/>
                <a:ea typeface="Montserrat"/>
                <a:cs typeface="Montserrat"/>
                <a:sym typeface="Montserrat"/>
              </a:rPr>
              <a:t>школ Октябрьского района города Екатеринбурга - это практико-ориентированная образовательная программа профориентации, </a:t>
            </a:r>
            <a:r>
              <a:rPr lang="ru" sz="1500" b="1">
                <a:latin typeface="Montserrat"/>
                <a:ea typeface="Montserrat"/>
                <a:cs typeface="Montserrat"/>
                <a:sym typeface="Montserrat"/>
              </a:rPr>
              <a:t>цель которой</a:t>
            </a:r>
            <a:r>
              <a:rPr lang="ru" sz="1500">
                <a:latin typeface="Montserrat"/>
                <a:ea typeface="Montserrat"/>
                <a:cs typeface="Montserrat"/>
                <a:sym typeface="Montserrat"/>
              </a:rPr>
              <a:t> -  формирование у школьников предпринимательской культуры, развитие деловых качеств, организаторских способностей и навыков эффективного общения.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b="1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sz="13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7" name="Google Shape;207;p20"/>
          <p:cNvSpPr txBox="1"/>
          <p:nvPr/>
        </p:nvSpPr>
        <p:spPr>
          <a:xfrm>
            <a:off x="3076050" y="865300"/>
            <a:ext cx="27432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mbl.mba</a:t>
            </a:r>
            <a:endParaRPr sz="2400">
              <a:solidFill>
                <a:srgbClr val="0000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1"/>
          <p:cNvSpPr txBox="1">
            <a:spLocks noGrp="1"/>
          </p:cNvSpPr>
          <p:nvPr>
            <p:ph type="sldNum" idx="12"/>
          </p:nvPr>
        </p:nvSpPr>
        <p:spPr>
          <a:xfrm>
            <a:off x="8466676" y="5228163"/>
            <a:ext cx="2964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15</a:t>
            </a:fld>
            <a:endParaRPr/>
          </a:p>
        </p:txBody>
      </p:sp>
      <p:sp>
        <p:nvSpPr>
          <p:cNvPr id="213" name="Google Shape;213;p21"/>
          <p:cNvSpPr txBox="1"/>
          <p:nvPr/>
        </p:nvSpPr>
        <p:spPr>
          <a:xfrm>
            <a:off x="435825" y="3276900"/>
            <a:ext cx="1924200" cy="16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sz="9600">
                <a:solidFill>
                  <a:srgbClr val="DADCDD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sz="9600">
              <a:solidFill>
                <a:srgbClr val="DADC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4" name="Google Shape;214;p21"/>
          <p:cNvPicPr preferRelativeResize="0"/>
          <p:nvPr/>
        </p:nvPicPr>
        <p:blipFill rotWithShape="1">
          <a:blip r:embed="rId3">
            <a:alphaModFix/>
          </a:blip>
          <a:srcRect l="26899" t="6661" r="4338" b="41618"/>
          <a:stretch/>
        </p:blipFill>
        <p:spPr>
          <a:xfrm>
            <a:off x="0" y="2963600"/>
            <a:ext cx="9144001" cy="2751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1"/>
          <p:cNvSpPr txBox="1"/>
          <p:nvPr/>
        </p:nvSpPr>
        <p:spPr>
          <a:xfrm>
            <a:off x="573975" y="1153025"/>
            <a:ext cx="7892700" cy="19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360000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 b="1">
                <a:latin typeface="Montserrat"/>
                <a:ea typeface="Montserrat"/>
                <a:cs typeface="Montserrat"/>
                <a:sym typeface="Montserrat"/>
              </a:rPr>
              <a:t>26, 28, 40, 53, 62, 92, 94, 96, 210</a:t>
            </a:r>
            <a:endParaRPr sz="1100" b="1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sz="13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6" name="Google Shape;216;p21"/>
          <p:cNvSpPr txBox="1"/>
          <p:nvPr/>
        </p:nvSpPr>
        <p:spPr>
          <a:xfrm>
            <a:off x="3200400" y="4554900"/>
            <a:ext cx="27432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mbl.mba</a:t>
            </a:r>
            <a:endParaRPr sz="2400">
              <a:solidFill>
                <a:srgbClr val="0000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7" name="Google Shape;217;p21"/>
          <p:cNvSpPr/>
          <p:nvPr/>
        </p:nvSpPr>
        <p:spPr>
          <a:xfrm>
            <a:off x="6692500" y="2963600"/>
            <a:ext cx="1836000" cy="1836000"/>
          </a:xfrm>
          <a:prstGeom prst="ellipse">
            <a:avLst/>
          </a:prstGeom>
          <a:solidFill>
            <a:srgbClr val="0056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!!!</a:t>
            </a:r>
            <a:endParaRPr sz="48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8" name="Google Shape;218;p21"/>
          <p:cNvSpPr txBox="1">
            <a:spLocks noGrp="1"/>
          </p:cNvSpPr>
          <p:nvPr>
            <p:ph type="title"/>
          </p:nvPr>
        </p:nvSpPr>
        <p:spPr>
          <a:xfrm>
            <a:off x="635800" y="495000"/>
            <a:ext cx="3855600" cy="759300"/>
          </a:xfrm>
          <a:prstGeom prst="rect">
            <a:avLst/>
          </a:prstGeom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sz="2300"/>
              <a:t>БАЗОВЫЕ ШКОЛЫ:</a:t>
            </a:r>
            <a:endParaRPr sz="2300"/>
          </a:p>
        </p:txBody>
      </p:sp>
      <p:sp>
        <p:nvSpPr>
          <p:cNvPr id="219" name="Google Shape;219;p21"/>
          <p:cNvSpPr txBox="1">
            <a:spLocks noGrp="1"/>
          </p:cNvSpPr>
          <p:nvPr>
            <p:ph type="title"/>
          </p:nvPr>
        </p:nvSpPr>
        <p:spPr>
          <a:xfrm>
            <a:off x="635800" y="1948225"/>
            <a:ext cx="3855600" cy="759300"/>
          </a:xfrm>
          <a:prstGeom prst="rect">
            <a:avLst/>
          </a:prstGeom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sz="2300"/>
              <a:t>УЧАСТНИКИ:</a:t>
            </a:r>
            <a:endParaRPr sz="2300"/>
          </a:p>
        </p:txBody>
      </p:sp>
      <p:sp>
        <p:nvSpPr>
          <p:cNvPr id="220" name="Google Shape;220;p21"/>
          <p:cNvSpPr txBox="1"/>
          <p:nvPr/>
        </p:nvSpPr>
        <p:spPr>
          <a:xfrm>
            <a:off x="573975" y="2606250"/>
            <a:ext cx="78927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360000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>
                <a:latin typeface="Montserrat"/>
                <a:ea typeface="Montserrat"/>
                <a:cs typeface="Montserrat"/>
                <a:sym typeface="Montserrat"/>
              </a:rPr>
              <a:t>7, 8, 13, 14, 15, 60, 71, 76, 97</a:t>
            </a:r>
            <a:endParaRPr sz="26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sz="13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2"/>
          <p:cNvSpPr txBox="1">
            <a:spLocks noGrp="1"/>
          </p:cNvSpPr>
          <p:nvPr>
            <p:ph type="sldNum" idx="12"/>
          </p:nvPr>
        </p:nvSpPr>
        <p:spPr>
          <a:xfrm>
            <a:off x="8466676" y="5228163"/>
            <a:ext cx="2964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16</a:t>
            </a:fld>
            <a:endParaRPr/>
          </a:p>
        </p:txBody>
      </p:sp>
      <p:sp>
        <p:nvSpPr>
          <p:cNvPr id="226" name="Google Shape;226;p22"/>
          <p:cNvSpPr txBox="1"/>
          <p:nvPr/>
        </p:nvSpPr>
        <p:spPr>
          <a:xfrm>
            <a:off x="435825" y="3276900"/>
            <a:ext cx="1924200" cy="16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sz="9600">
                <a:solidFill>
                  <a:srgbClr val="DADCDD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sz="9600">
              <a:solidFill>
                <a:srgbClr val="DADC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7" name="Google Shape;227;p22"/>
          <p:cNvPicPr preferRelativeResize="0"/>
          <p:nvPr/>
        </p:nvPicPr>
        <p:blipFill rotWithShape="1">
          <a:blip r:embed="rId3">
            <a:alphaModFix/>
          </a:blip>
          <a:srcRect l="26899" t="6661" r="4338" b="41618"/>
          <a:stretch/>
        </p:blipFill>
        <p:spPr>
          <a:xfrm>
            <a:off x="0" y="2963600"/>
            <a:ext cx="9144001" cy="2751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2"/>
          <p:cNvSpPr txBox="1"/>
          <p:nvPr/>
        </p:nvSpPr>
        <p:spPr>
          <a:xfrm>
            <a:off x="3200400" y="4554900"/>
            <a:ext cx="27432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mbl.mba</a:t>
            </a:r>
            <a:endParaRPr sz="2400">
              <a:solidFill>
                <a:srgbClr val="0000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9" name="Google Shape;229;p22"/>
          <p:cNvSpPr/>
          <p:nvPr/>
        </p:nvSpPr>
        <p:spPr>
          <a:xfrm>
            <a:off x="6692500" y="2963600"/>
            <a:ext cx="1836000" cy="1836000"/>
          </a:xfrm>
          <a:prstGeom prst="ellipse">
            <a:avLst/>
          </a:prstGeom>
          <a:solidFill>
            <a:srgbClr val="0056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!!!</a:t>
            </a:r>
            <a:endParaRPr sz="48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0" name="Google Shape;230;p22"/>
          <p:cNvSpPr txBox="1">
            <a:spLocks noGrp="1"/>
          </p:cNvSpPr>
          <p:nvPr>
            <p:ph type="title"/>
          </p:nvPr>
        </p:nvSpPr>
        <p:spPr>
          <a:xfrm>
            <a:off x="769700" y="495000"/>
            <a:ext cx="6767400" cy="759300"/>
          </a:xfrm>
          <a:prstGeom prst="rect">
            <a:avLst/>
          </a:prstGeom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sz="2300"/>
              <a:t>ПРЕИМУЩЕСТВА БАЗОВЫХ ШКОЛ:</a:t>
            </a:r>
            <a:endParaRPr sz="2300"/>
          </a:p>
        </p:txBody>
      </p:sp>
      <p:sp>
        <p:nvSpPr>
          <p:cNvPr id="231" name="Google Shape;231;p22"/>
          <p:cNvSpPr txBox="1"/>
          <p:nvPr/>
        </p:nvSpPr>
        <p:spPr>
          <a:xfrm>
            <a:off x="635800" y="1601550"/>
            <a:ext cx="7599600" cy="13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Font typeface="Montserrat"/>
              <a:buAutoNum type="arabicPeriod"/>
            </a:pPr>
            <a:r>
              <a:rPr lang="ru" sz="1700">
                <a:latin typeface="Montserrat"/>
                <a:ea typeface="Montserrat"/>
                <a:cs typeface="Montserrat"/>
                <a:sym typeface="Montserrat"/>
              </a:rPr>
              <a:t>Доступ к большей информации и мероприятиям;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Font typeface="Montserrat"/>
              <a:buAutoNum type="arabicPeriod"/>
            </a:pPr>
            <a:r>
              <a:rPr lang="ru" sz="1700">
                <a:latin typeface="Montserrat"/>
                <a:ea typeface="Montserrat"/>
                <a:cs typeface="Montserrat"/>
                <a:sym typeface="Montserrat"/>
              </a:rPr>
              <a:t>Приоритетное удовлетворение заявок на участие в мероприятиях и программах; 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Font typeface="Montserrat"/>
              <a:buAutoNum type="arabicPeriod"/>
            </a:pPr>
            <a:r>
              <a:rPr lang="ru" sz="1700">
                <a:latin typeface="Montserrat"/>
                <a:ea typeface="Montserrat"/>
                <a:cs typeface="Montserrat"/>
                <a:sym typeface="Montserrat"/>
              </a:rPr>
              <a:t>Эксклюзивные программы для базовых школ.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24"/>
          <p:cNvPicPr preferRelativeResize="0"/>
          <p:nvPr/>
        </p:nvPicPr>
        <p:blipFill rotWithShape="1">
          <a:blip r:embed="rId3">
            <a:alphaModFix/>
          </a:blip>
          <a:srcRect l="28233" t="23754" r="3004" b="10334"/>
          <a:stretch/>
        </p:blipFill>
        <p:spPr>
          <a:xfrm>
            <a:off x="0" y="0"/>
            <a:ext cx="9144001" cy="3506374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4"/>
          <p:cNvSpPr txBox="1"/>
          <p:nvPr/>
        </p:nvSpPr>
        <p:spPr>
          <a:xfrm>
            <a:off x="497425" y="2855600"/>
            <a:ext cx="8265600" cy="24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360000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Специальная смена для старшеклассников </a:t>
            </a:r>
            <a:endParaRPr sz="1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latin typeface="Montserrat"/>
                <a:ea typeface="Montserrat"/>
                <a:cs typeface="Montserrat"/>
                <a:sym typeface="Montserrat"/>
              </a:rPr>
              <a:t>Место проведения: Санаторий “Обуховский”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latin typeface="Montserrat"/>
                <a:ea typeface="Montserrat"/>
                <a:cs typeface="Montserrat"/>
                <a:sym typeface="Montserrat"/>
              </a:rPr>
              <a:t>Количество дней: 21 день 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latin typeface="Montserrat"/>
                <a:ea typeface="Montserrat"/>
                <a:cs typeface="Montserrat"/>
                <a:sym typeface="Montserrat"/>
              </a:rPr>
              <a:t>Дата: Сентябрь, 2020 г.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latin typeface="Montserrat"/>
                <a:ea typeface="Montserrat"/>
                <a:cs typeface="Montserrat"/>
                <a:sym typeface="Montserrat"/>
              </a:rPr>
              <a:t>Стоимость смены: Бесплатно (для участников базовых школ)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b="1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sz="13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9" name="Google Shape;249;p24"/>
          <p:cNvSpPr txBox="1"/>
          <p:nvPr/>
        </p:nvSpPr>
        <p:spPr>
          <a:xfrm>
            <a:off x="3076050" y="865300"/>
            <a:ext cx="27432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mbl.mba</a:t>
            </a:r>
            <a:endParaRPr sz="2400">
              <a:solidFill>
                <a:srgbClr val="0000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25"/>
          <p:cNvPicPr preferRelativeResize="0"/>
          <p:nvPr/>
        </p:nvPicPr>
        <p:blipFill rotWithShape="1">
          <a:blip r:embed="rId3">
            <a:alphaModFix/>
          </a:blip>
          <a:srcRect l="26899" t="11627" r="4338" b="41619"/>
          <a:stretch/>
        </p:blipFill>
        <p:spPr>
          <a:xfrm>
            <a:off x="0" y="3955650"/>
            <a:ext cx="9144001" cy="2619473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5"/>
          <p:cNvSpPr txBox="1">
            <a:spLocks noGrp="1"/>
          </p:cNvSpPr>
          <p:nvPr>
            <p:ph type="title"/>
          </p:nvPr>
        </p:nvSpPr>
        <p:spPr>
          <a:xfrm>
            <a:off x="1686875" y="144300"/>
            <a:ext cx="3811200" cy="1278900"/>
          </a:xfrm>
          <a:prstGeom prst="rect">
            <a:avLst/>
          </a:prstGeom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"/>
              <a:t>ПАРТНЕРЫ</a:t>
            </a:r>
            <a:endParaRPr/>
          </a:p>
        </p:txBody>
      </p:sp>
      <p:pic>
        <p:nvPicPr>
          <p:cNvPr id="256" name="Google Shape;256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12530" y="2552038"/>
            <a:ext cx="1485744" cy="80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90031" y="2469325"/>
            <a:ext cx="1428228" cy="771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35656" y="4837807"/>
            <a:ext cx="1407900" cy="1013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47156" y="2552048"/>
            <a:ext cx="1303442" cy="70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633403" y="3399104"/>
            <a:ext cx="1877196" cy="1013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06725" y="4345763"/>
            <a:ext cx="1029233" cy="55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876175" y="726377"/>
            <a:ext cx="1167375" cy="636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974175" y="726375"/>
            <a:ext cx="1167353" cy="636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990272" y="726375"/>
            <a:ext cx="1097684" cy="636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353784" y="4243499"/>
            <a:ext cx="1407902" cy="760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5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190035" y="4238033"/>
            <a:ext cx="1428204" cy="771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2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003680" y="3628069"/>
            <a:ext cx="1303441" cy="555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5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887387" y="2301487"/>
            <a:ext cx="1303450" cy="130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5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424425" y="4409513"/>
            <a:ext cx="1877175" cy="428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5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5672782" y="3762813"/>
            <a:ext cx="2220302" cy="266438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5"/>
          <p:cNvSpPr txBox="1"/>
          <p:nvPr/>
        </p:nvSpPr>
        <p:spPr>
          <a:xfrm>
            <a:off x="2307250" y="5425475"/>
            <a:ext cx="27432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19"/>
              </a:rPr>
              <a:t>mbl.mba</a:t>
            </a:r>
            <a:endParaRPr sz="2400">
              <a:solidFill>
                <a:srgbClr val="0000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2" name="Google Shape;272;p25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3307125" y="1280000"/>
            <a:ext cx="2462514" cy="118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8"/>
          <p:cNvPicPr preferRelativeResize="0"/>
          <p:nvPr/>
        </p:nvPicPr>
        <p:blipFill rotWithShape="1">
          <a:blip r:embed="rId3">
            <a:alphaModFix/>
          </a:blip>
          <a:srcRect l="-19600" t="9455" r="19599" b="7093"/>
          <a:stretch/>
        </p:blipFill>
        <p:spPr>
          <a:xfrm>
            <a:off x="4578500" y="0"/>
            <a:ext cx="4565500" cy="57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8"/>
          <p:cNvPicPr preferRelativeResize="0"/>
          <p:nvPr/>
        </p:nvPicPr>
        <p:blipFill rotWithShape="1">
          <a:blip r:embed="rId4">
            <a:alphaModFix/>
          </a:blip>
          <a:srcRect l="29770" t="1439" r="8375" b="-1440"/>
          <a:stretch/>
        </p:blipFill>
        <p:spPr>
          <a:xfrm rot="-5400000">
            <a:off x="2810564" y="1446914"/>
            <a:ext cx="5771822" cy="28293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769700" y="495000"/>
            <a:ext cx="4130100" cy="1575000"/>
          </a:xfrm>
          <a:prstGeom prst="rect">
            <a:avLst/>
          </a:prstGeom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"/>
              <a:t>ПРОФИ В ШКОЛУ?</a:t>
            </a:r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ubTitle" idx="1"/>
          </p:nvPr>
        </p:nvSpPr>
        <p:spPr>
          <a:xfrm>
            <a:off x="769700" y="2070000"/>
            <a:ext cx="4130100" cy="562200"/>
          </a:xfrm>
          <a:prstGeom prst="rect">
            <a:avLst/>
          </a:prstGeom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2"/>
          </p:nvPr>
        </p:nvSpPr>
        <p:spPr>
          <a:xfrm>
            <a:off x="339875" y="2632200"/>
            <a:ext cx="4130100" cy="2587800"/>
          </a:xfrm>
          <a:prstGeom prst="rect">
            <a:avLst/>
          </a:prstGeom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457200" lvl="0" indent="-33655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700"/>
              <a:buFont typeface="Roboto"/>
              <a:buChar char="●"/>
            </a:pPr>
            <a:r>
              <a:rPr lang="ru" sz="17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Работает ли профориентация?</a:t>
            </a:r>
            <a:endParaRPr sz="17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3655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700"/>
              <a:buFont typeface="Roboto"/>
              <a:buChar char="●"/>
            </a:pPr>
            <a:r>
              <a:rPr lang="ru" sz="17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Нужна ли школе связь с практикой?</a:t>
            </a:r>
            <a:endParaRPr sz="17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3655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700"/>
              <a:buFont typeface="Roboto"/>
              <a:buChar char="●"/>
            </a:pPr>
            <a:r>
              <a:rPr lang="ru" sz="17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Нужно ли детям что-то еще, кроме предметов?</a:t>
            </a:r>
            <a:endParaRPr sz="17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9"/>
          <p:cNvPicPr preferRelativeResize="0"/>
          <p:nvPr/>
        </p:nvPicPr>
        <p:blipFill rotWithShape="1">
          <a:blip r:embed="rId3">
            <a:alphaModFix/>
          </a:blip>
          <a:srcRect l="22584" t="1913" r="38511" b="1913"/>
          <a:stretch/>
        </p:blipFill>
        <p:spPr>
          <a:xfrm>
            <a:off x="0" y="0"/>
            <a:ext cx="4107650" cy="5715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9"/>
          <p:cNvPicPr preferRelativeResize="0"/>
          <p:nvPr/>
        </p:nvPicPr>
        <p:blipFill rotWithShape="1">
          <a:blip r:embed="rId4">
            <a:alphaModFix/>
          </a:blip>
          <a:srcRect l="35977" r="413" b="-8271"/>
          <a:stretch/>
        </p:blipFill>
        <p:spPr>
          <a:xfrm rot="-5400000">
            <a:off x="846040" y="1442852"/>
            <a:ext cx="5771822" cy="2829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9"/>
          <p:cNvPicPr preferRelativeResize="0"/>
          <p:nvPr/>
        </p:nvPicPr>
        <p:blipFill rotWithShape="1">
          <a:blip r:embed="rId4">
            <a:alphaModFix/>
          </a:blip>
          <a:srcRect t="9919" r="42703" b="-7451"/>
          <a:stretch/>
        </p:blipFill>
        <p:spPr>
          <a:xfrm rot="-5400000">
            <a:off x="846040" y="1442852"/>
            <a:ext cx="5771822" cy="28292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4587950" y="495000"/>
            <a:ext cx="3855600" cy="1575000"/>
          </a:xfrm>
          <a:prstGeom prst="rect">
            <a:avLst/>
          </a:prstGeom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"/>
              <a:t>ЦЕЛИ И ЗАДАЧИ</a:t>
            </a:r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2"/>
          </p:nvPr>
        </p:nvSpPr>
        <p:spPr>
          <a:xfrm>
            <a:off x="4107650" y="2070000"/>
            <a:ext cx="4335900" cy="3150000"/>
          </a:xfrm>
          <a:prstGeom prst="rect">
            <a:avLst/>
          </a:prstGeom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latin typeface="Montserrat"/>
                <a:ea typeface="Montserrat"/>
                <a:cs typeface="Montserrat"/>
                <a:sym typeface="Montserrat"/>
              </a:rPr>
              <a:t>Цель проекта </a:t>
            </a:r>
            <a:r>
              <a:rPr lang="ru"/>
              <a:t>- организовать систему профориентации через привлечение в школы профессиональные сообщества..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" b="1">
                <a:latin typeface="Montserrat"/>
                <a:ea typeface="Montserrat"/>
                <a:cs typeface="Montserrat"/>
                <a:sym typeface="Montserrat"/>
              </a:rPr>
              <a:t>Задачи: 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ru"/>
              <a:t>мотивировать школьников к осознанному выбору сферы деятельности и профессии;</a:t>
            </a:r>
            <a:endParaRPr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ru"/>
              <a:t>Разработать систему мероприятий для вовлечения школьников в реальные практики бизнеса и производства.</a:t>
            </a:r>
            <a:endParaRPr/>
          </a:p>
          <a:p>
            <a:pPr marL="45720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endParaRPr/>
          </a:p>
        </p:txBody>
      </p:sp>
      <p:sp>
        <p:nvSpPr>
          <p:cNvPr id="59" name="Google Shape;59;p9"/>
          <p:cNvSpPr/>
          <p:nvPr/>
        </p:nvSpPr>
        <p:spPr>
          <a:xfrm>
            <a:off x="3220600" y="1100100"/>
            <a:ext cx="1022700" cy="969900"/>
          </a:xfrm>
          <a:prstGeom prst="ellipse">
            <a:avLst/>
          </a:prstGeom>
          <a:solidFill>
            <a:srgbClr val="CCEB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6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!</a:t>
            </a:r>
            <a:endParaRPr sz="960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8466676" y="5228163"/>
            <a:ext cx="2964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4</a:t>
            </a:fld>
            <a:endParaRPr/>
          </a:p>
        </p:txBody>
      </p:sp>
      <p:sp>
        <p:nvSpPr>
          <p:cNvPr id="65" name="Google Shape;65;p10"/>
          <p:cNvSpPr txBox="1"/>
          <p:nvPr/>
        </p:nvSpPr>
        <p:spPr>
          <a:xfrm>
            <a:off x="769600" y="273525"/>
            <a:ext cx="1924200" cy="16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sz="9600">
                <a:solidFill>
                  <a:srgbClr val="DADCDD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sz="9600">
              <a:solidFill>
                <a:srgbClr val="DADC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" name="Google Shape;66;p10"/>
          <p:cNvSpPr txBox="1"/>
          <p:nvPr/>
        </p:nvSpPr>
        <p:spPr>
          <a:xfrm>
            <a:off x="6542500" y="273525"/>
            <a:ext cx="1924200" cy="16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sz="9600">
                <a:solidFill>
                  <a:srgbClr val="DADCDD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sz="9600">
              <a:solidFill>
                <a:srgbClr val="DADC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" name="Google Shape;67;p10"/>
          <p:cNvSpPr txBox="1"/>
          <p:nvPr/>
        </p:nvSpPr>
        <p:spPr>
          <a:xfrm>
            <a:off x="2693800" y="273525"/>
            <a:ext cx="1924200" cy="16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sz="9600">
                <a:solidFill>
                  <a:srgbClr val="DADCDD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sz="9600">
              <a:solidFill>
                <a:srgbClr val="DADC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" name="Google Shape;68;p10"/>
          <p:cNvSpPr txBox="1"/>
          <p:nvPr/>
        </p:nvSpPr>
        <p:spPr>
          <a:xfrm>
            <a:off x="4618100" y="273525"/>
            <a:ext cx="1924200" cy="16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sz="9600">
                <a:solidFill>
                  <a:srgbClr val="DADCDD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 sz="9600">
              <a:solidFill>
                <a:srgbClr val="DADC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9" name="Google Shape;69;p10"/>
          <p:cNvPicPr preferRelativeResize="0"/>
          <p:nvPr/>
        </p:nvPicPr>
        <p:blipFill rotWithShape="1">
          <a:blip r:embed="rId3">
            <a:alphaModFix/>
          </a:blip>
          <a:srcRect l="26899" t="6661" r="4338" b="41618"/>
          <a:stretch/>
        </p:blipFill>
        <p:spPr>
          <a:xfrm>
            <a:off x="0" y="2963600"/>
            <a:ext cx="9144001" cy="27514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0"/>
          <p:cNvSpPr txBox="1"/>
          <p:nvPr/>
        </p:nvSpPr>
        <p:spPr>
          <a:xfrm>
            <a:off x="769603" y="1305225"/>
            <a:ext cx="1924200" cy="7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rPr>
              <a:t>УЧИТЬСЯ</a:t>
            </a:r>
            <a:endParaRPr b="1">
              <a:solidFill>
                <a:srgbClr val="0056C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" name="Google Shape;71;p10"/>
          <p:cNvSpPr txBox="1"/>
          <p:nvPr/>
        </p:nvSpPr>
        <p:spPr>
          <a:xfrm>
            <a:off x="769700" y="2079225"/>
            <a:ext cx="2002500" cy="15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360000" bIns="91425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"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НЕшкола. Здесь классы – это компании, учителя – предприниматели и руководители.</a:t>
            </a:r>
            <a:endParaRPr sz="11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2" name="Google Shape;72;p10"/>
          <p:cNvSpPr txBox="1"/>
          <p:nvPr/>
        </p:nvSpPr>
        <p:spPr>
          <a:xfrm>
            <a:off x="2693903" y="1305225"/>
            <a:ext cx="1924200" cy="7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rPr>
              <a:t>БЫТЬ В КУРСЕ</a:t>
            </a:r>
            <a:endParaRPr b="1">
              <a:solidFill>
                <a:srgbClr val="0056C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3" name="Google Shape;73;p10"/>
          <p:cNvSpPr txBox="1"/>
          <p:nvPr/>
        </p:nvSpPr>
        <p:spPr>
          <a:xfrm>
            <a:off x="2694000" y="2079225"/>
            <a:ext cx="1924200" cy="15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360000" bIns="91425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"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 стажировках, конкурсах, on-line и off-line курсах, мероприятиях и проектах.</a:t>
            </a:r>
            <a:endParaRPr sz="11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4" name="Google Shape;74;p10"/>
          <p:cNvSpPr txBox="1"/>
          <p:nvPr/>
        </p:nvSpPr>
        <p:spPr>
          <a:xfrm>
            <a:off x="4618203" y="1305225"/>
            <a:ext cx="1924200" cy="7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rPr>
              <a:t>РАБОТАТЬ</a:t>
            </a:r>
            <a:endParaRPr b="1">
              <a:solidFill>
                <a:srgbClr val="0056C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5" name="Google Shape;75;p10"/>
          <p:cNvSpPr txBox="1"/>
          <p:nvPr/>
        </p:nvSpPr>
        <p:spPr>
          <a:xfrm>
            <a:off x="4618300" y="2079225"/>
            <a:ext cx="1924200" cy="15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360000" bIns="91425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"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Свое дело или найти работу. Компании ищут работников и размещают заказы.</a:t>
            </a:r>
            <a:endParaRPr sz="11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6" name="Google Shape;76;p10"/>
          <p:cNvSpPr txBox="1"/>
          <p:nvPr/>
        </p:nvSpPr>
        <p:spPr>
          <a:xfrm>
            <a:off x="6542503" y="1305225"/>
            <a:ext cx="1924200" cy="7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rPr>
              <a:t>ОБЩАТЬСЯ</a:t>
            </a:r>
            <a:endParaRPr b="1">
              <a:solidFill>
                <a:srgbClr val="0056C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" name="Google Shape;77;p10"/>
          <p:cNvSpPr txBox="1"/>
          <p:nvPr/>
        </p:nvSpPr>
        <p:spPr>
          <a:xfrm>
            <a:off x="6542600" y="2079225"/>
            <a:ext cx="1924200" cy="15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360000" bIns="91425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" sz="1100">
                <a:solidFill>
                  <a:srgbClr val="2F39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Формировать команды. Находить наставников и менторов. Просто общаться.</a:t>
            </a:r>
            <a:endParaRPr sz="1100">
              <a:solidFill>
                <a:srgbClr val="2F39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>
            <a:spLocks noGrp="1"/>
          </p:cNvSpPr>
          <p:nvPr>
            <p:ph type="sldNum" idx="12"/>
          </p:nvPr>
        </p:nvSpPr>
        <p:spPr>
          <a:xfrm>
            <a:off x="8466676" y="5228163"/>
            <a:ext cx="2964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5</a:t>
            </a:fld>
            <a:endParaRPr/>
          </a:p>
        </p:txBody>
      </p:sp>
      <p:sp>
        <p:nvSpPr>
          <p:cNvPr id="83" name="Google Shape;83;p11"/>
          <p:cNvSpPr txBox="1"/>
          <p:nvPr/>
        </p:nvSpPr>
        <p:spPr>
          <a:xfrm>
            <a:off x="769700" y="495000"/>
            <a:ext cx="3855600" cy="15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" sz="30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rPr>
              <a:t>ЧЕМУ УЧИТЬСЯ</a:t>
            </a:r>
            <a:endParaRPr sz="3000" b="1">
              <a:solidFill>
                <a:srgbClr val="0056C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4" name="Google Shape;84;p11"/>
          <p:cNvPicPr preferRelativeResize="0"/>
          <p:nvPr/>
        </p:nvPicPr>
        <p:blipFill rotWithShape="1">
          <a:blip r:embed="rId3">
            <a:alphaModFix/>
          </a:blip>
          <a:srcRect t="41565" r="35094" b="12828"/>
          <a:stretch/>
        </p:blipFill>
        <p:spPr>
          <a:xfrm>
            <a:off x="4625300" y="0"/>
            <a:ext cx="45187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1"/>
          <p:cNvSpPr/>
          <p:nvPr/>
        </p:nvSpPr>
        <p:spPr>
          <a:xfrm>
            <a:off x="5193525" y="1807375"/>
            <a:ext cx="1836000" cy="1836000"/>
          </a:xfrm>
          <a:prstGeom prst="ellipse">
            <a:avLst/>
          </a:prstGeom>
          <a:solidFill>
            <a:srgbClr val="0056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6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1</a:t>
            </a:r>
            <a:endParaRPr sz="960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86" name="Google Shape;86;p11"/>
          <p:cNvSpPr txBox="1"/>
          <p:nvPr/>
        </p:nvSpPr>
        <p:spPr>
          <a:xfrm>
            <a:off x="623025" y="2211100"/>
            <a:ext cx="4269900" cy="22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●"/>
            </a:pPr>
            <a:r>
              <a:rPr lang="ru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Softskills: переговоры, мотивация...</a:t>
            </a:r>
            <a:endParaRPr>
              <a:solidFill>
                <a:srgbClr val="0A162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●"/>
            </a:pPr>
            <a:r>
              <a:rPr lang="ru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IT-проекты</a:t>
            </a:r>
            <a:endParaRPr>
              <a:solidFill>
                <a:srgbClr val="0A162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●"/>
            </a:pPr>
            <a:r>
              <a:rPr lang="ru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Экономика и финансы</a:t>
            </a:r>
            <a:endParaRPr>
              <a:solidFill>
                <a:srgbClr val="0A162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●"/>
            </a:pPr>
            <a:r>
              <a:rPr lang="ru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Туризм и сервис</a:t>
            </a:r>
            <a:endParaRPr>
              <a:solidFill>
                <a:srgbClr val="0A162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>
              <a:solidFill>
                <a:srgbClr val="0A162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"/>
          <p:cNvSpPr txBox="1">
            <a:spLocks noGrp="1"/>
          </p:cNvSpPr>
          <p:nvPr>
            <p:ph type="sldNum" idx="12"/>
          </p:nvPr>
        </p:nvSpPr>
        <p:spPr>
          <a:xfrm>
            <a:off x="8466676" y="5228163"/>
            <a:ext cx="2964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6</a:t>
            </a:fld>
            <a:endParaRPr/>
          </a:p>
        </p:txBody>
      </p:sp>
      <p:pic>
        <p:nvPicPr>
          <p:cNvPr id="92" name="Google Shape;92;p12"/>
          <p:cNvPicPr preferRelativeResize="0"/>
          <p:nvPr/>
        </p:nvPicPr>
        <p:blipFill rotWithShape="1">
          <a:blip r:embed="rId3">
            <a:alphaModFix/>
          </a:blip>
          <a:srcRect l="10458" r="30085"/>
          <a:stretch/>
        </p:blipFill>
        <p:spPr>
          <a:xfrm>
            <a:off x="4047950" y="0"/>
            <a:ext cx="5096050" cy="571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2"/>
          <p:cNvPicPr preferRelativeResize="0"/>
          <p:nvPr/>
        </p:nvPicPr>
        <p:blipFill rotWithShape="1">
          <a:blip r:embed="rId4">
            <a:alphaModFix/>
          </a:blip>
          <a:srcRect l="29770" t="1439" r="8375" b="-1440"/>
          <a:stretch/>
        </p:blipFill>
        <p:spPr>
          <a:xfrm rot="-5400000">
            <a:off x="1665939" y="1446914"/>
            <a:ext cx="5771822" cy="28293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2"/>
          <p:cNvSpPr txBox="1"/>
          <p:nvPr/>
        </p:nvSpPr>
        <p:spPr>
          <a:xfrm>
            <a:off x="769700" y="495000"/>
            <a:ext cx="3855600" cy="15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" sz="3000" b="1">
                <a:solidFill>
                  <a:srgbClr val="0056C6"/>
                </a:solidFill>
                <a:latin typeface="Montserrat"/>
                <a:ea typeface="Montserrat"/>
                <a:cs typeface="Montserrat"/>
                <a:sym typeface="Montserrat"/>
              </a:rPr>
              <a:t>ФОРМАТЫ</a:t>
            </a:r>
            <a:endParaRPr sz="3000" b="1">
              <a:solidFill>
                <a:srgbClr val="0056C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5" name="Google Shape;95;p12"/>
          <p:cNvSpPr/>
          <p:nvPr/>
        </p:nvSpPr>
        <p:spPr>
          <a:xfrm>
            <a:off x="3654000" y="1807375"/>
            <a:ext cx="1836000" cy="1836000"/>
          </a:xfrm>
          <a:prstGeom prst="ellipse">
            <a:avLst/>
          </a:prstGeom>
          <a:solidFill>
            <a:srgbClr val="CCEB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6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2</a:t>
            </a:r>
            <a:endParaRPr sz="6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6" name="Google Shape;96;p12"/>
          <p:cNvSpPr txBox="1"/>
          <p:nvPr/>
        </p:nvSpPr>
        <p:spPr>
          <a:xfrm>
            <a:off x="769700" y="2070000"/>
            <a:ext cx="2599200" cy="31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A162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●"/>
            </a:pPr>
            <a:r>
              <a:rPr lang="ru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Конкурс/турнир/...</a:t>
            </a:r>
            <a:endParaRPr>
              <a:solidFill>
                <a:srgbClr val="0A162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●"/>
            </a:pPr>
            <a:r>
              <a:rPr lang="ru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Мастер-класс</a:t>
            </a:r>
            <a:endParaRPr>
              <a:solidFill>
                <a:srgbClr val="0A162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●"/>
            </a:pPr>
            <a:r>
              <a:rPr lang="ru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Деловая игра</a:t>
            </a:r>
            <a:endParaRPr>
              <a:solidFill>
                <a:srgbClr val="0A162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●"/>
            </a:pPr>
            <a:r>
              <a:rPr lang="ru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Проект</a:t>
            </a:r>
            <a:endParaRPr>
              <a:solidFill>
                <a:srgbClr val="0A162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A1621"/>
              </a:buClr>
              <a:buSzPts val="1400"/>
              <a:buFont typeface="Montserrat Medium"/>
              <a:buChar char="●"/>
            </a:pPr>
            <a:r>
              <a:rPr lang="ru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Стажировка</a:t>
            </a:r>
            <a:endParaRPr>
              <a:solidFill>
                <a:srgbClr val="0A162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A1621"/>
              </a:buClr>
              <a:buSzPts val="1400"/>
              <a:buFont typeface="Montserrat Medium"/>
              <a:buChar char="●"/>
            </a:pPr>
            <a:r>
              <a:rPr lang="ru">
                <a:solidFill>
                  <a:srgbClr val="0A162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On-line курс</a:t>
            </a:r>
            <a:endParaRPr>
              <a:solidFill>
                <a:srgbClr val="0A162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3"/>
          <p:cNvPicPr preferRelativeResize="0"/>
          <p:nvPr/>
        </p:nvPicPr>
        <p:blipFill rotWithShape="1">
          <a:blip r:embed="rId3">
            <a:alphaModFix/>
          </a:blip>
          <a:srcRect l="33711" r="18360"/>
          <a:stretch/>
        </p:blipFill>
        <p:spPr>
          <a:xfrm>
            <a:off x="0" y="0"/>
            <a:ext cx="4107650" cy="571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3"/>
          <p:cNvPicPr preferRelativeResize="0"/>
          <p:nvPr/>
        </p:nvPicPr>
        <p:blipFill rotWithShape="1">
          <a:blip r:embed="rId4">
            <a:alphaModFix/>
          </a:blip>
          <a:srcRect l="35977" r="413" b="-8271"/>
          <a:stretch/>
        </p:blipFill>
        <p:spPr>
          <a:xfrm rot="-5400000">
            <a:off x="846040" y="1442852"/>
            <a:ext cx="5771822" cy="2829299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3"/>
          <p:cNvSpPr txBox="1">
            <a:spLocks noGrp="1"/>
          </p:cNvSpPr>
          <p:nvPr>
            <p:ph type="title"/>
          </p:nvPr>
        </p:nvSpPr>
        <p:spPr>
          <a:xfrm>
            <a:off x="4757200" y="495000"/>
            <a:ext cx="3855600" cy="1575000"/>
          </a:xfrm>
          <a:prstGeom prst="rect">
            <a:avLst/>
          </a:prstGeom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"/>
              <a:t>БЫТЬ В КУРСЕ</a:t>
            </a:r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subTitle" idx="1"/>
          </p:nvPr>
        </p:nvSpPr>
        <p:spPr>
          <a:xfrm>
            <a:off x="4757200" y="2070000"/>
            <a:ext cx="3855600" cy="562200"/>
          </a:xfrm>
          <a:prstGeom prst="rect">
            <a:avLst/>
          </a:prstGeom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"/>
              <a:t>Агрегатор информации</a:t>
            </a:r>
            <a:endParaRPr/>
          </a:p>
        </p:txBody>
      </p:sp>
      <p:sp>
        <p:nvSpPr>
          <p:cNvPr id="105" name="Google Shape;105;p13"/>
          <p:cNvSpPr/>
          <p:nvPr/>
        </p:nvSpPr>
        <p:spPr>
          <a:xfrm>
            <a:off x="2604350" y="1807375"/>
            <a:ext cx="1836000" cy="1836000"/>
          </a:xfrm>
          <a:prstGeom prst="ellipse">
            <a:avLst/>
          </a:prstGeom>
          <a:solidFill>
            <a:srgbClr val="CCEB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6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3</a:t>
            </a:r>
            <a:endParaRPr sz="960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06" name="Google Shape;106;p13"/>
          <p:cNvSpPr txBox="1">
            <a:spLocks noGrp="1"/>
          </p:cNvSpPr>
          <p:nvPr>
            <p:ph type="body" idx="2"/>
          </p:nvPr>
        </p:nvSpPr>
        <p:spPr>
          <a:xfrm>
            <a:off x="4757200" y="2632200"/>
            <a:ext cx="3855600" cy="2587800"/>
          </a:xfrm>
          <a:prstGeom prst="rect">
            <a:avLst/>
          </a:prstGeom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"/>
              <a:t>Информация о программах, мероприятиях, курсах в одном месте, чтобы вы были в курсе всего самого интересного?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4"/>
          <p:cNvPicPr preferRelativeResize="0"/>
          <p:nvPr/>
        </p:nvPicPr>
        <p:blipFill rotWithShape="1">
          <a:blip r:embed="rId3">
            <a:alphaModFix/>
          </a:blip>
          <a:srcRect l="3896" r="20598" b="5580"/>
          <a:stretch/>
        </p:blipFill>
        <p:spPr>
          <a:xfrm>
            <a:off x="4578500" y="0"/>
            <a:ext cx="4565500" cy="5715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4"/>
          <p:cNvPicPr preferRelativeResize="0"/>
          <p:nvPr/>
        </p:nvPicPr>
        <p:blipFill rotWithShape="1">
          <a:blip r:embed="rId4">
            <a:alphaModFix/>
          </a:blip>
          <a:srcRect l="29770" t="1439" r="8375" b="-1440"/>
          <a:stretch/>
        </p:blipFill>
        <p:spPr>
          <a:xfrm rot="-5400000">
            <a:off x="2810564" y="1446914"/>
            <a:ext cx="5771822" cy="282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4"/>
          <p:cNvSpPr txBox="1">
            <a:spLocks noGrp="1"/>
          </p:cNvSpPr>
          <p:nvPr>
            <p:ph type="title"/>
          </p:nvPr>
        </p:nvSpPr>
        <p:spPr>
          <a:xfrm>
            <a:off x="769700" y="495000"/>
            <a:ext cx="3855600" cy="1575000"/>
          </a:xfrm>
          <a:prstGeom prst="rect">
            <a:avLst/>
          </a:prstGeom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"/>
              <a:t>РАБОТА</a:t>
            </a:r>
            <a:endParaRPr/>
          </a:p>
        </p:txBody>
      </p:sp>
      <p:sp>
        <p:nvSpPr>
          <p:cNvPr id="114" name="Google Shape;114;p14"/>
          <p:cNvSpPr txBox="1">
            <a:spLocks noGrp="1"/>
          </p:cNvSpPr>
          <p:nvPr>
            <p:ph type="subTitle" idx="1"/>
          </p:nvPr>
        </p:nvSpPr>
        <p:spPr>
          <a:xfrm>
            <a:off x="769700" y="2070000"/>
            <a:ext cx="3855600" cy="562200"/>
          </a:xfrm>
          <a:prstGeom prst="rect">
            <a:avLst/>
          </a:prstGeom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"/>
              <a:t>Свое дело...</a:t>
            </a:r>
            <a:endParaRPr/>
          </a:p>
        </p:txBody>
      </p:sp>
      <p:sp>
        <p:nvSpPr>
          <p:cNvPr id="115" name="Google Shape;115;p14"/>
          <p:cNvSpPr/>
          <p:nvPr/>
        </p:nvSpPr>
        <p:spPr>
          <a:xfrm>
            <a:off x="4470000" y="1807375"/>
            <a:ext cx="1836000" cy="1836000"/>
          </a:xfrm>
          <a:prstGeom prst="ellipse">
            <a:avLst/>
          </a:prstGeom>
          <a:solidFill>
            <a:srgbClr val="CCEB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6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4</a:t>
            </a:r>
            <a:endParaRPr sz="960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16" name="Google Shape;116;p14"/>
          <p:cNvSpPr txBox="1">
            <a:spLocks noGrp="1"/>
          </p:cNvSpPr>
          <p:nvPr>
            <p:ph type="body" idx="2"/>
          </p:nvPr>
        </p:nvSpPr>
        <p:spPr>
          <a:xfrm>
            <a:off x="769700" y="2632200"/>
            <a:ext cx="3581400" cy="2587800"/>
          </a:xfrm>
          <a:prstGeom prst="rect">
            <a:avLst/>
          </a:prstGeom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"/>
              <a:t>Развивать свой или командный проект. Найти партнеров или приглашение от компаний на работу. Выиграть право на исполнение заказа от крупной компании.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5"/>
          <p:cNvPicPr preferRelativeResize="0"/>
          <p:nvPr/>
        </p:nvPicPr>
        <p:blipFill rotWithShape="1">
          <a:blip r:embed="rId3">
            <a:alphaModFix/>
          </a:blip>
          <a:srcRect l="36710" t="3827" r="24385"/>
          <a:stretch/>
        </p:blipFill>
        <p:spPr>
          <a:xfrm>
            <a:off x="0" y="0"/>
            <a:ext cx="4107650" cy="5715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5"/>
          <p:cNvPicPr preferRelativeResize="0"/>
          <p:nvPr/>
        </p:nvPicPr>
        <p:blipFill rotWithShape="1">
          <a:blip r:embed="rId4">
            <a:alphaModFix/>
          </a:blip>
          <a:srcRect l="35977" r="413" b="-8271"/>
          <a:stretch/>
        </p:blipFill>
        <p:spPr>
          <a:xfrm rot="-5400000">
            <a:off x="846040" y="1442852"/>
            <a:ext cx="5771822" cy="2829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5"/>
          <p:cNvPicPr preferRelativeResize="0"/>
          <p:nvPr/>
        </p:nvPicPr>
        <p:blipFill rotWithShape="1">
          <a:blip r:embed="rId4">
            <a:alphaModFix/>
          </a:blip>
          <a:srcRect t="9919" r="42703" b="-7451"/>
          <a:stretch/>
        </p:blipFill>
        <p:spPr>
          <a:xfrm rot="-5400000">
            <a:off x="846040" y="1442852"/>
            <a:ext cx="5771822" cy="282929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5"/>
          <p:cNvSpPr/>
          <p:nvPr/>
        </p:nvSpPr>
        <p:spPr>
          <a:xfrm>
            <a:off x="2716500" y="1807375"/>
            <a:ext cx="1836000" cy="1836000"/>
          </a:xfrm>
          <a:prstGeom prst="ellipse">
            <a:avLst/>
          </a:prstGeom>
          <a:solidFill>
            <a:srgbClr val="0056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6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5</a:t>
            </a:r>
            <a:endParaRPr sz="960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25" name="Google Shape;125;p15"/>
          <p:cNvSpPr txBox="1">
            <a:spLocks noGrp="1"/>
          </p:cNvSpPr>
          <p:nvPr>
            <p:ph type="title"/>
          </p:nvPr>
        </p:nvSpPr>
        <p:spPr>
          <a:xfrm>
            <a:off x="4757200" y="495000"/>
            <a:ext cx="3855600" cy="1575000"/>
          </a:xfrm>
          <a:prstGeom prst="rect">
            <a:avLst/>
          </a:prstGeom>
        </p:spPr>
        <p:txBody>
          <a:bodyPr spcFirstLastPara="1" wrap="square" lIns="72850" tIns="72850" rIns="72850" bIns="7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"/>
              <a:t>СООБЩЕСТВО</a:t>
            </a:r>
            <a:endParaRPr/>
          </a:p>
        </p:txBody>
      </p:sp>
      <p:sp>
        <p:nvSpPr>
          <p:cNvPr id="126" name="Google Shape;126;p15"/>
          <p:cNvSpPr txBox="1">
            <a:spLocks noGrp="1"/>
          </p:cNvSpPr>
          <p:nvPr>
            <p:ph type="body" idx="2"/>
          </p:nvPr>
        </p:nvSpPr>
        <p:spPr>
          <a:xfrm>
            <a:off x="4757200" y="2070000"/>
            <a:ext cx="3855600" cy="3150000"/>
          </a:xfrm>
          <a:prstGeom prst="rect">
            <a:avLst/>
          </a:prstGeom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/>
              <a:t>Продуктивно общаться на семинарах и секциях. </a:t>
            </a:r>
            <a:endParaRPr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ru"/>
              <a:t>Находить друзей и партнеров, наставников и менторов, формировать команды. </a:t>
            </a:r>
            <a:endParaRPr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ru"/>
              <a:t>Делиться знаниями и опытом.</a:t>
            </a:r>
            <a:endParaRPr/>
          </a:p>
          <a:p>
            <a:pPr marL="45720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МБЛ">
  <a:themeElements>
    <a:clrScheme name="Simple Light">
      <a:dk1>
        <a:srgbClr val="0056C6"/>
      </a:dk1>
      <a:lt1>
        <a:srgbClr val="FFFFFF"/>
      </a:lt1>
      <a:dk2>
        <a:srgbClr val="2F3943"/>
      </a:dk2>
      <a:lt2>
        <a:srgbClr val="DADCDD"/>
      </a:lt2>
      <a:accent1>
        <a:srgbClr val="CCEB05"/>
      </a:accent1>
      <a:accent2>
        <a:srgbClr val="0A16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519</Words>
  <Application>Microsoft Office PowerPoint</Application>
  <PresentationFormat>Экран (16:10)</PresentationFormat>
  <Paragraphs>129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Roboto</vt:lpstr>
      <vt:lpstr>Montserrat Light</vt:lpstr>
      <vt:lpstr>Montserrat Medium</vt:lpstr>
      <vt:lpstr>Montserrat</vt:lpstr>
      <vt:lpstr>МБЛ</vt:lpstr>
      <vt:lpstr>«Сетевой проект школ Октябрьского района»</vt:lpstr>
      <vt:lpstr>ПРОФИ В ШКОЛУ?</vt:lpstr>
      <vt:lpstr>ЦЕЛИ И ЗАДАЧИ</vt:lpstr>
      <vt:lpstr>Презентация PowerPoint</vt:lpstr>
      <vt:lpstr>Презентация PowerPoint</vt:lpstr>
      <vt:lpstr>Презентация PowerPoint</vt:lpstr>
      <vt:lpstr>БЫТЬ В КУРСЕ</vt:lpstr>
      <vt:lpstr>РАБОТА</vt:lpstr>
      <vt:lpstr>СООБЩЕСТВО</vt:lpstr>
      <vt:lpstr>МОДЕЛЬ РАБОТЫ</vt:lpstr>
      <vt:lpstr>Презентация PowerPoint</vt:lpstr>
      <vt:lpstr>КОНКРЕТИКА</vt:lpstr>
      <vt:lpstr>Презентация PowerPoint</vt:lpstr>
      <vt:lpstr>Презентация PowerPoint</vt:lpstr>
      <vt:lpstr>БАЗОВЫЕ ШКОЛЫ:</vt:lpstr>
      <vt:lpstr>ПРЕИМУЩЕСТВА БАЗОВЫХ ШКОЛ:</vt:lpstr>
      <vt:lpstr>Презентация PowerPoint</vt:lpstr>
      <vt:lpstr>ПАРТНЕРЫ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«Сетевой проект школ Октябрьского района»</dc:title>
  <cp:lastModifiedBy>Nataliya</cp:lastModifiedBy>
  <cp:revision>1</cp:revision>
  <dcterms:modified xsi:type="dcterms:W3CDTF">2020-05-25T09:04:18Z</dcterms:modified>
</cp:coreProperties>
</file>